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0"/>
  </p:notesMasterIdLst>
  <p:sldIdLst>
    <p:sldId id="256" r:id="rId5"/>
    <p:sldId id="266" r:id="rId6"/>
    <p:sldId id="270" r:id="rId7"/>
    <p:sldId id="279" r:id="rId8"/>
    <p:sldId id="271" r:id="rId9"/>
    <p:sldId id="272" r:id="rId10"/>
    <p:sldId id="273" r:id="rId11"/>
    <p:sldId id="275" r:id="rId12"/>
    <p:sldId id="282" r:id="rId13"/>
    <p:sldId id="283" r:id="rId14"/>
    <p:sldId id="277" r:id="rId15"/>
    <p:sldId id="281" r:id="rId16"/>
    <p:sldId id="284" r:id="rId17"/>
    <p:sldId id="278" r:id="rId18"/>
    <p:sldId id="28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2177"/>
    <a:srgbClr val="CFD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94614"/>
  </p:normalViewPr>
  <p:slideViewPr>
    <p:cSldViewPr snapToGrid="0" snapToObjects="1">
      <p:cViewPr varScale="1">
        <p:scale>
          <a:sx n="70" d="100"/>
          <a:sy n="70" d="100"/>
        </p:scale>
        <p:origin x="1110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8DD1D-7AA3-4970-97E1-2FCCED0C9D3F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469A2-34A3-4500-A6ED-A8B22E8FDA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59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58E21-5FF6-417D-8BCB-A0A14038B1D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351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58E21-5FF6-417D-8BCB-A0A14038B1D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076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Hind Light" charset="0"/>
                <a:ea typeface="Hind Light" charset="0"/>
                <a:cs typeface="Hind Light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anchor="b"/>
          <a:lstStyle>
            <a:lvl1pPr algn="r">
              <a:defRPr sz="900" b="1" i="0">
                <a:latin typeface="Hind" charset="0"/>
                <a:ea typeface="Hind" charset="0"/>
                <a:cs typeface="Hind" charset="0"/>
              </a:defRPr>
            </a:lvl1pPr>
          </a:lstStyle>
          <a:p>
            <a:r>
              <a:rPr lang="en-GB" dirty="0"/>
              <a:t>02/06/2017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37408" y="1354382"/>
            <a:ext cx="10572000" cy="3268156"/>
          </a:xfrm>
          <a:prstGeom prst="rect">
            <a:avLst/>
          </a:prstGeom>
        </p:spPr>
        <p:txBody>
          <a:bodyPr anchor="t"/>
          <a:lstStyle>
            <a:lvl1pPr>
              <a:defRPr>
                <a:solidFill>
                  <a:srgbClr val="712177"/>
                </a:solidFill>
              </a:defRPr>
            </a:lvl1pPr>
          </a:lstStyle>
          <a:p>
            <a:endParaRPr lang="en-GB" sz="4800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637408" y="3380402"/>
            <a:ext cx="10572000" cy="1385047"/>
          </a:xfrm>
        </p:spPr>
        <p:txBody>
          <a:bodyPr anchor="t">
            <a:noAutofit/>
          </a:bodyPr>
          <a:lstStyle>
            <a:lvl1pPr marL="0" indent="0">
              <a:buFontTx/>
              <a:buNone/>
              <a:defRPr/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977" y="1348413"/>
            <a:ext cx="10571998" cy="545777"/>
          </a:xfrm>
          <a:prstGeom prst="rect">
            <a:avLst/>
          </a:prstGeom>
          <a:effectLst/>
        </p:spPr>
        <p:txBody>
          <a:bodyPr/>
          <a:lstStyle>
            <a:lvl1pPr>
              <a:defRPr sz="2800">
                <a:solidFill>
                  <a:srgbClr val="71217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anchor="b"/>
          <a:lstStyle>
            <a:lvl1pPr algn="r">
              <a:defRPr sz="900" b="1" i="0">
                <a:latin typeface="Hind" charset="0"/>
                <a:ea typeface="Hind" charset="0"/>
                <a:cs typeface="Hind" charset="0"/>
              </a:defRPr>
            </a:lvl1pPr>
          </a:lstStyle>
          <a:p>
            <a:r>
              <a:rPr lang="en-GB" dirty="0"/>
              <a:t>02/06/2017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anchor="b"/>
          <a:lstStyle>
            <a:lvl1pPr algn="r">
              <a:defRPr sz="900" b="1" i="0">
                <a:latin typeface="Hind" charset="0"/>
                <a:ea typeface="Hind" charset="0"/>
                <a:cs typeface="Hind" charset="0"/>
              </a:defRPr>
            </a:lvl1pPr>
          </a:lstStyle>
          <a:p>
            <a:r>
              <a:rPr lang="en-GB" dirty="0"/>
              <a:t>02/06/2017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88977" y="1205723"/>
            <a:ext cx="10571998" cy="799073"/>
          </a:xfrm>
          <a:prstGeom prst="rect">
            <a:avLst/>
          </a:prstGeom>
          <a:effectLst/>
        </p:spPr>
        <p:txBody>
          <a:bodyPr/>
          <a:lstStyle>
            <a:lvl1pPr>
              <a:defRPr sz="2800">
                <a:solidFill>
                  <a:srgbClr val="71217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anchor="b"/>
          <a:lstStyle>
            <a:lvl1pPr algn="r">
              <a:defRPr sz="900" b="1" i="0">
                <a:latin typeface="Hind" charset="0"/>
                <a:ea typeface="Hind" charset="0"/>
                <a:cs typeface="Hind" charset="0"/>
              </a:defRPr>
            </a:lvl1pPr>
          </a:lstStyle>
          <a:p>
            <a:r>
              <a:rPr lang="en-GB" dirty="0"/>
              <a:t>02/06/2017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582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000681"/>
            <a:ext cx="10563285" cy="4041837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effectLst/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rgbClr val="712177"/>
                </a:solidFill>
                <a:latin typeface="Hind" charset="0"/>
                <a:ea typeface="Hind" charset="0"/>
                <a:cs typeface="Hind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effectLst/>
        </p:spPr>
        <p:txBody>
          <a:bodyPr vert="horz" lIns="91440" tIns="45720" rIns="91440" bIns="10800" rtlCol="0" anchor="b"/>
          <a:lstStyle>
            <a:lvl1pPr algn="r">
              <a:defRPr sz="2000" b="0" i="0">
                <a:solidFill>
                  <a:srgbClr val="712177"/>
                </a:solidFill>
                <a:latin typeface="Hind Light" charset="0"/>
                <a:ea typeface="Hind Light" charset="0"/>
                <a:cs typeface="Hind Light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effectLst/>
        </p:spPr>
        <p:txBody>
          <a:bodyPr anchor="b"/>
          <a:lstStyle>
            <a:lvl1pPr algn="r">
              <a:defRPr sz="900" b="1" i="0">
                <a:solidFill>
                  <a:srgbClr val="712177"/>
                </a:solidFill>
                <a:latin typeface="Hind" charset="0"/>
                <a:ea typeface="Hind" charset="0"/>
                <a:cs typeface="Hind" charset="0"/>
              </a:defRPr>
            </a:lvl1pPr>
          </a:lstStyle>
          <a:p>
            <a:r>
              <a:rPr lang="en-GB" dirty="0"/>
              <a:t>02/06/2017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0" i="0" kern="1200">
          <a:solidFill>
            <a:srgbClr val="FEFEFE"/>
          </a:solidFill>
          <a:latin typeface="Hind Light" charset="0"/>
          <a:ea typeface="Hind Light" charset="0"/>
          <a:cs typeface="Hind Light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Font typeface="Arial" charset="0"/>
        <a:buChar char="•"/>
        <a:defRPr sz="1800" b="1" i="0" kern="1200">
          <a:solidFill>
            <a:srgbClr val="712177"/>
          </a:solidFill>
          <a:latin typeface="Hind" charset="0"/>
          <a:ea typeface="Hind" charset="0"/>
          <a:cs typeface="Hind" charset="0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Font typeface="Arial" charset="0"/>
        <a:buChar char="•"/>
        <a:defRPr sz="1600" b="1" i="0" kern="1200">
          <a:solidFill>
            <a:srgbClr val="712177"/>
          </a:solidFill>
          <a:latin typeface="Hind" charset="0"/>
          <a:ea typeface="Hind" charset="0"/>
          <a:cs typeface="Hind" charset="0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Font typeface="Arial" charset="0"/>
        <a:buChar char="•"/>
        <a:defRPr sz="1400" b="1" i="0" kern="1200">
          <a:solidFill>
            <a:srgbClr val="712177"/>
          </a:solidFill>
          <a:latin typeface="Hind" charset="0"/>
          <a:ea typeface="Hind" charset="0"/>
          <a:cs typeface="Hind" charset="0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Font typeface="Arial" charset="0"/>
        <a:buChar char="•"/>
        <a:defRPr sz="1200" b="1" i="0" kern="1200">
          <a:solidFill>
            <a:srgbClr val="712177"/>
          </a:solidFill>
          <a:latin typeface="Hind" charset="0"/>
          <a:ea typeface="Hind" charset="0"/>
          <a:cs typeface="Hind" charset="0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Font typeface="Arial" charset="0"/>
        <a:buChar char="•"/>
        <a:defRPr sz="1200" b="1" i="0" kern="1200">
          <a:solidFill>
            <a:srgbClr val="712177"/>
          </a:solidFill>
          <a:latin typeface="Hind" charset="0"/>
          <a:ea typeface="Hind" charset="0"/>
          <a:cs typeface="Hind" charset="0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XHgLYI9KZ-A" TargetMode="External"/><Relationship Id="rId2" Type="http://schemas.openxmlformats.org/officeDocument/2006/relationships/hyperlink" Target="https://www.youtube.com/watch?v=W-8jTTIsJ7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cademic.oup.com/jpubhealth/article/36/1/81/157110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7408" y="2072640"/>
            <a:ext cx="11417432" cy="3261360"/>
          </a:xfrm>
          <a:prstGeom prst="rect">
            <a:avLst/>
          </a:prstGeom>
        </p:spPr>
        <p:txBody>
          <a:bodyPr anchor="t"/>
          <a:lstStyle/>
          <a:p>
            <a:r>
              <a:rPr lang="en-GB" sz="8000" b="1" dirty="0" smtClean="0">
                <a:latin typeface="Calibri" panose="020F0502020204030204" pitchFamily="34" charset="0"/>
              </a:rPr>
              <a:t>Adverse Childhood Experiences  (ACE’s)</a:t>
            </a:r>
            <a:br>
              <a:rPr lang="en-GB" sz="8000" b="1" dirty="0" smtClean="0">
                <a:latin typeface="Calibri" panose="020F0502020204030204" pitchFamily="34" charset="0"/>
              </a:rPr>
            </a:br>
            <a:r>
              <a:rPr lang="en-GB" sz="8000" b="1" dirty="0" smtClean="0">
                <a:latin typeface="Calibri" panose="020F0502020204030204" pitchFamily="34" charset="0"/>
              </a:rPr>
              <a:t> </a:t>
            </a:r>
            <a:r>
              <a:rPr lang="en-GB" sz="2800" b="1" dirty="0">
                <a:latin typeface="Calibri" panose="020F0502020204030204" pitchFamily="34" charset="0"/>
              </a:rPr>
              <a:t>L</a:t>
            </a:r>
            <a:r>
              <a:rPr lang="en-GB" sz="2800" b="1" dirty="0" smtClean="0">
                <a:latin typeface="Calibri" panose="020F0502020204030204" pitchFamily="34" charset="0"/>
              </a:rPr>
              <a:t>isa </a:t>
            </a:r>
            <a:r>
              <a:rPr lang="en-GB" sz="2800" b="1" dirty="0" smtClean="0">
                <a:latin typeface="Calibri" panose="020F0502020204030204" pitchFamily="34" charset="0"/>
              </a:rPr>
              <a:t>Delaney (Specialist Health Visitor – Public Health Early Years Support)</a:t>
            </a:r>
            <a:endParaRPr lang="en-GB" sz="2800" b="1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37408" y="7284719"/>
            <a:ext cx="10572000" cy="33528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894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1798320"/>
            <a:ext cx="10554574" cy="4060479"/>
          </a:xfrm>
        </p:spPr>
        <p:txBody>
          <a:bodyPr>
            <a:normAutofit/>
          </a:bodyPr>
          <a:lstStyle/>
          <a:p>
            <a:r>
              <a:rPr lang="en-GB" sz="2800" b="0" dirty="0" smtClean="0">
                <a:latin typeface="Calibri" panose="020F0502020204030204" pitchFamily="34" charset="0"/>
              </a:rPr>
              <a:t>It needs to be remembered that not every child who experiences ACE’s will be adversely affected.</a:t>
            </a:r>
          </a:p>
          <a:p>
            <a:r>
              <a:rPr lang="en-GB" sz="3600" dirty="0" smtClean="0">
                <a:latin typeface="Calibri" panose="020F0502020204030204" pitchFamily="34" charset="0"/>
              </a:rPr>
              <a:t>…………………It is not a done deal ……………</a:t>
            </a:r>
          </a:p>
          <a:p>
            <a:r>
              <a:rPr lang="en-GB" sz="2800" b="0" dirty="0" smtClean="0">
                <a:latin typeface="Calibri" panose="020F0502020204030204" pitchFamily="34" charset="0"/>
              </a:rPr>
              <a:t>Thorough assessments and recording of information for individual children and families may lead to a greater understanding of why some children appear to have more resilience than others. In turn this can help shape future service delivery.</a:t>
            </a:r>
            <a:endParaRPr lang="en-GB" sz="28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013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18712" y="2590800"/>
            <a:ext cx="5185873" cy="3270250"/>
          </a:xfrm>
        </p:spPr>
        <p:txBody>
          <a:bodyPr>
            <a:normAutofit/>
          </a:bodyPr>
          <a:lstStyle/>
          <a:p>
            <a:pPr>
              <a:buClr>
                <a:srgbClr val="712177"/>
              </a:buClr>
            </a:pPr>
            <a:r>
              <a:rPr lang="en-GB" sz="2400" b="0" dirty="0" smtClean="0">
                <a:latin typeface="Calibri" panose="020F0502020204030204" pitchFamily="34" charset="0"/>
              </a:rPr>
              <a:t>Early sex by 33%</a:t>
            </a:r>
          </a:p>
          <a:p>
            <a:pPr>
              <a:buClr>
                <a:srgbClr val="712177"/>
              </a:buClr>
            </a:pPr>
            <a:r>
              <a:rPr lang="en-GB" sz="2400" b="0" dirty="0" smtClean="0">
                <a:latin typeface="Calibri" panose="020F0502020204030204" pitchFamily="34" charset="0"/>
              </a:rPr>
              <a:t>Unintended teen pregnancy by 38%</a:t>
            </a:r>
          </a:p>
          <a:p>
            <a:pPr>
              <a:buClr>
                <a:srgbClr val="712177"/>
              </a:buClr>
            </a:pPr>
            <a:r>
              <a:rPr lang="en-GB" sz="2400" b="0" dirty="0" smtClean="0">
                <a:latin typeface="Calibri" panose="020F0502020204030204" pitchFamily="34" charset="0"/>
              </a:rPr>
              <a:t>Smoking by 16%</a:t>
            </a:r>
          </a:p>
          <a:p>
            <a:pPr>
              <a:buClr>
                <a:srgbClr val="712177"/>
              </a:buClr>
            </a:pPr>
            <a:r>
              <a:rPr lang="en-GB" sz="2400" b="0" dirty="0" smtClean="0">
                <a:latin typeface="Calibri" panose="020F0502020204030204" pitchFamily="34" charset="0"/>
              </a:rPr>
              <a:t>Binge drinking by 15%</a:t>
            </a:r>
          </a:p>
          <a:p>
            <a:pPr>
              <a:buClr>
                <a:srgbClr val="712177"/>
              </a:buClr>
            </a:pPr>
            <a:r>
              <a:rPr lang="en-GB" sz="2400" b="0" dirty="0" smtClean="0">
                <a:latin typeface="Calibri" panose="020F0502020204030204" pitchFamily="34" charset="0"/>
              </a:rPr>
              <a:t>Cannabis use by 33%</a:t>
            </a:r>
            <a:endParaRPr lang="en-GB" sz="2400" b="0" dirty="0">
              <a:latin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87415" y="2590799"/>
            <a:ext cx="5194583" cy="3270251"/>
          </a:xfrm>
        </p:spPr>
        <p:txBody>
          <a:bodyPr>
            <a:normAutofit/>
          </a:bodyPr>
          <a:lstStyle/>
          <a:p>
            <a:pPr>
              <a:buClr>
                <a:srgbClr val="712177"/>
              </a:buClr>
            </a:pPr>
            <a:r>
              <a:rPr lang="en-GB" sz="2400" b="0" dirty="0" smtClean="0">
                <a:latin typeface="Calibri" panose="020F0502020204030204" pitchFamily="34" charset="0"/>
              </a:rPr>
              <a:t>Heroin/crack use by 59%</a:t>
            </a:r>
          </a:p>
          <a:p>
            <a:pPr>
              <a:buClr>
                <a:srgbClr val="712177"/>
              </a:buClr>
            </a:pPr>
            <a:r>
              <a:rPr lang="en-GB" sz="2400" b="0" dirty="0" smtClean="0">
                <a:latin typeface="Calibri" panose="020F0502020204030204" pitchFamily="34" charset="0"/>
              </a:rPr>
              <a:t>Violence victimisation by 51%</a:t>
            </a:r>
          </a:p>
          <a:p>
            <a:pPr>
              <a:buClr>
                <a:srgbClr val="712177"/>
              </a:buClr>
            </a:pPr>
            <a:r>
              <a:rPr lang="en-GB" sz="2400" b="0" dirty="0" smtClean="0">
                <a:latin typeface="Calibri" panose="020F0502020204030204" pitchFamily="34" charset="0"/>
              </a:rPr>
              <a:t>Violence perpetration by 52 %</a:t>
            </a:r>
          </a:p>
          <a:p>
            <a:pPr>
              <a:buClr>
                <a:srgbClr val="712177"/>
              </a:buClr>
            </a:pPr>
            <a:r>
              <a:rPr lang="en-GB" sz="2400" b="0" dirty="0" smtClean="0">
                <a:latin typeface="Calibri" panose="020F0502020204030204" pitchFamily="34" charset="0"/>
              </a:rPr>
              <a:t>Incarceration by 53%</a:t>
            </a:r>
          </a:p>
          <a:p>
            <a:pPr>
              <a:buClr>
                <a:srgbClr val="712177"/>
              </a:buClr>
            </a:pPr>
            <a:r>
              <a:rPr lang="en-GB" sz="2400" b="0" dirty="0" smtClean="0">
                <a:latin typeface="Calibri" panose="020F0502020204030204" pitchFamily="34" charset="0"/>
              </a:rPr>
              <a:t>Poor diet by 14%</a:t>
            </a:r>
            <a:endParaRPr lang="en-GB" sz="2400" b="0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976" y="1205723"/>
            <a:ext cx="11304903" cy="897397"/>
          </a:xfrm>
        </p:spPr>
        <p:txBody>
          <a:bodyPr/>
          <a:lstStyle/>
          <a:p>
            <a:r>
              <a:rPr lang="en-GB" sz="1800" b="1" dirty="0"/>
              <a:t/>
            </a:r>
            <a:br>
              <a:rPr lang="en-GB" sz="1800" b="1" dirty="0"/>
            </a:br>
            <a:r>
              <a:rPr lang="en-GB" sz="3200" b="1" dirty="0"/>
              <a:t>Preventing ACEs in future generations could reduce levels of: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44593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 smtClean="0">
                <a:latin typeface="Calibri" panose="020F0502020204030204" pitchFamily="34" charset="0"/>
              </a:rPr>
              <a:t>Next Steps</a:t>
            </a:r>
            <a:endParaRPr lang="en-GB" sz="3600" b="1" dirty="0">
              <a:latin typeface="Calibri" panose="020F050202020403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800" b="0" dirty="0" smtClean="0">
                <a:latin typeface="Calibri" panose="020F0502020204030204" pitchFamily="34" charset="0"/>
              </a:rPr>
              <a:t>Within Calderdale Health Visiting </a:t>
            </a:r>
            <a:r>
              <a:rPr lang="en-GB" sz="2800" b="0" dirty="0" smtClean="0">
                <a:latin typeface="Calibri" panose="020F0502020204030204" pitchFamily="34" charset="0"/>
              </a:rPr>
              <a:t>(PHEYS) and </a:t>
            </a:r>
            <a:r>
              <a:rPr lang="en-GB" sz="2800" b="0" dirty="0" smtClean="0">
                <a:latin typeface="Calibri" panose="020F0502020204030204" pitchFamily="34" charset="0"/>
              </a:rPr>
              <a:t>School Nursing services we are looking at how we assess and record this information for each individual child/young person.</a:t>
            </a:r>
          </a:p>
          <a:p>
            <a:r>
              <a:rPr lang="en-GB" sz="2800" b="0" dirty="0" smtClean="0">
                <a:latin typeface="Calibri" panose="020F0502020204030204" pitchFamily="34" charset="0"/>
              </a:rPr>
              <a:t>In order to support individuals and improve outcomes ,it is hoped that this work will continuously evolve, forming  the foundation blocks for partnership working looking at:</a:t>
            </a:r>
          </a:p>
          <a:p>
            <a:r>
              <a:rPr lang="en-GB" sz="2800" b="0" dirty="0" smtClean="0">
                <a:latin typeface="Calibri" panose="020F0502020204030204" pitchFamily="34" charset="0"/>
              </a:rPr>
              <a:t> a)existing services we can utilise </a:t>
            </a:r>
          </a:p>
          <a:p>
            <a:r>
              <a:rPr lang="en-GB" sz="2800" b="0" dirty="0" smtClean="0">
                <a:latin typeface="Calibri" panose="020F0502020204030204" pitchFamily="34" charset="0"/>
              </a:rPr>
              <a:t> b) gaps in service that need to be developed</a:t>
            </a:r>
            <a:endParaRPr lang="en-GB" sz="28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651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 smtClean="0">
                <a:latin typeface="Calibri" panose="020F0502020204030204" pitchFamily="34" charset="0"/>
              </a:rPr>
              <a:t>What can you do ?</a:t>
            </a:r>
            <a:endParaRPr lang="en-GB" sz="36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800" b="0" dirty="0" smtClean="0">
                <a:latin typeface="Calibri" panose="020F0502020204030204" pitchFamily="34" charset="0"/>
              </a:rPr>
              <a:t>Start having conversation with colleagues</a:t>
            </a:r>
          </a:p>
          <a:p>
            <a:r>
              <a:rPr lang="en-GB" sz="2800" b="0" dirty="0" smtClean="0">
                <a:latin typeface="Calibri" panose="020F0502020204030204" pitchFamily="34" charset="0"/>
              </a:rPr>
              <a:t>Look within your own organisation at how this information may be recorded and shared</a:t>
            </a:r>
          </a:p>
          <a:p>
            <a:r>
              <a:rPr lang="en-GB" sz="2800" b="0" dirty="0" smtClean="0">
                <a:latin typeface="Calibri" panose="020F0502020204030204" pitchFamily="34" charset="0"/>
              </a:rPr>
              <a:t>Look for opportunities to really make a difference through partnership working</a:t>
            </a:r>
          </a:p>
          <a:p>
            <a:r>
              <a:rPr lang="en-GB" sz="2800" b="0" dirty="0" smtClean="0">
                <a:latin typeface="Calibri" panose="020F0502020204030204" pitchFamily="34" charset="0"/>
              </a:rPr>
              <a:t>Look for  those cases where expectations have been surpassed, these may provide valuable information into individual resilience and future service development</a:t>
            </a:r>
            <a:endParaRPr lang="en-GB" sz="28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869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06880"/>
            <a:ext cx="10972800" cy="4343400"/>
          </a:xfrm>
        </p:spPr>
        <p:txBody>
          <a:bodyPr/>
          <a:lstStyle/>
          <a:p>
            <a:r>
              <a:rPr lang="en-GB" sz="4800" dirty="0" smtClean="0">
                <a:solidFill>
                  <a:srgbClr val="712177"/>
                </a:solidFill>
              </a:rPr>
              <a:t>“……………..</a:t>
            </a:r>
            <a:r>
              <a:rPr lang="en-GB" sz="4800" b="1" dirty="0" smtClean="0">
                <a:solidFill>
                  <a:srgbClr val="712177"/>
                </a:solidFill>
              </a:rPr>
              <a:t>Adverse </a:t>
            </a:r>
            <a:r>
              <a:rPr lang="en-GB" sz="4800" b="1" dirty="0">
                <a:solidFill>
                  <a:srgbClr val="712177"/>
                </a:solidFill>
              </a:rPr>
              <a:t>Childhood experiences are the single greatest unaddressed public health </a:t>
            </a:r>
            <a:r>
              <a:rPr lang="en-GB" sz="4800" b="1" dirty="0" smtClean="0">
                <a:solidFill>
                  <a:srgbClr val="712177"/>
                </a:solidFill>
              </a:rPr>
              <a:t>threat </a:t>
            </a:r>
            <a:r>
              <a:rPr lang="en-GB" sz="4800" b="1" dirty="0">
                <a:solidFill>
                  <a:srgbClr val="712177"/>
                </a:solidFill>
              </a:rPr>
              <a:t>facing our </a:t>
            </a:r>
            <a:r>
              <a:rPr lang="en-GB" sz="4800" b="1" dirty="0" smtClean="0">
                <a:solidFill>
                  <a:srgbClr val="712177"/>
                </a:solidFill>
              </a:rPr>
              <a:t>country……………”</a:t>
            </a:r>
            <a:r>
              <a:rPr lang="en-GB" sz="4400" b="1" dirty="0" smtClean="0">
                <a:solidFill>
                  <a:srgbClr val="712177"/>
                </a:solidFill>
              </a:rPr>
              <a:t/>
            </a:r>
            <a:br>
              <a:rPr lang="en-GB" sz="4400" b="1" dirty="0" smtClean="0">
                <a:solidFill>
                  <a:srgbClr val="712177"/>
                </a:solidFill>
              </a:rPr>
            </a:br>
            <a:r>
              <a:rPr lang="en-GB" sz="4400" b="1" dirty="0">
                <a:solidFill>
                  <a:srgbClr val="712177"/>
                </a:solidFill>
              </a:rPr>
              <a:t/>
            </a:r>
            <a:br>
              <a:rPr lang="en-GB" sz="4400" b="1" dirty="0">
                <a:solidFill>
                  <a:srgbClr val="712177"/>
                </a:solidFill>
              </a:rPr>
            </a:br>
            <a:r>
              <a:rPr lang="en-GB" sz="3600" dirty="0">
                <a:solidFill>
                  <a:srgbClr val="712177"/>
                </a:solidFill>
              </a:rPr>
              <a:t>Dr Robert Block</a:t>
            </a:r>
            <a:r>
              <a:rPr lang="en-GB" sz="4400" b="1" dirty="0" smtClean="0">
                <a:solidFill>
                  <a:srgbClr val="712177"/>
                </a:solidFill>
              </a:rPr>
              <a:t/>
            </a:r>
            <a:br>
              <a:rPr lang="en-GB" sz="4400" b="1" dirty="0" smtClean="0">
                <a:solidFill>
                  <a:srgbClr val="712177"/>
                </a:solidFill>
              </a:rPr>
            </a:br>
            <a:endParaRPr lang="en-GB" dirty="0">
              <a:solidFill>
                <a:srgbClr val="7121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01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References:</a:t>
            </a:r>
            <a:endParaRPr lang="en-GB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18712" y="1894190"/>
            <a:ext cx="10554574" cy="4430409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www.youtube.com/watch?v=W-8jTTIsJ7Q</a:t>
            </a:r>
            <a:endParaRPr lang="en-GB" dirty="0" smtClean="0"/>
          </a:p>
          <a:p>
            <a:r>
              <a:rPr lang="en-GB" u="sng" dirty="0">
                <a:hlinkClick r:id="rId3"/>
              </a:rPr>
              <a:t>https://</a:t>
            </a:r>
            <a:r>
              <a:rPr lang="en-GB" u="sng" dirty="0" smtClean="0">
                <a:hlinkClick r:id="rId3"/>
              </a:rPr>
              <a:t>youtu.be/XHgLYI9KZ-A</a:t>
            </a:r>
            <a:endParaRPr lang="en-GB" u="sng" dirty="0" smtClean="0"/>
          </a:p>
          <a:p>
            <a:r>
              <a:rPr lang="en-GB" u="sng" dirty="0"/>
              <a:t>https://www.youtube.com/watch?v=95ovIJ3dsNk</a:t>
            </a:r>
            <a:endParaRPr lang="en-GB" u="sng" dirty="0" smtClean="0"/>
          </a:p>
          <a:p>
            <a:r>
              <a:rPr lang="en-GB" dirty="0" smtClean="0"/>
              <a:t>Collingwood S, Knox A, Fowler H, Harding S, Irwin S, and </a:t>
            </a:r>
            <a:r>
              <a:rPr lang="en-GB" dirty="0" err="1" smtClean="0"/>
              <a:t>QuinneyS</a:t>
            </a:r>
            <a:r>
              <a:rPr lang="en-GB" dirty="0" smtClean="0"/>
              <a:t>. The </a:t>
            </a:r>
            <a:r>
              <a:rPr lang="en-GB" dirty="0"/>
              <a:t>Little Book of Adverse Childhood </a:t>
            </a:r>
            <a:r>
              <a:rPr lang="en-GB" dirty="0" smtClean="0"/>
              <a:t>Experiences. Imagination Lancaster, University of Lancaster 2018</a:t>
            </a:r>
          </a:p>
          <a:p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Bellis MA, </a:t>
            </a:r>
            <a:r>
              <a:rPr lang="en-GB" dirty="0"/>
              <a:t>H</a:t>
            </a:r>
            <a:r>
              <a:rPr lang="en-GB" dirty="0" smtClean="0"/>
              <a:t>ughes K, Leckenby N, Perkins C, Lowey H. National household survey of adverse childhood experiences and their relationship to health harming behaviours in England. BMC Medicine 2014, 12:72 </a:t>
            </a:r>
            <a:r>
              <a:rPr lang="en-GB" u="sng" dirty="0">
                <a:hlinkClick r:id="rId4"/>
              </a:rPr>
              <a:t>https://</a:t>
            </a:r>
            <a:r>
              <a:rPr lang="en-GB" u="sng" dirty="0" smtClean="0">
                <a:hlinkClick r:id="rId4"/>
              </a:rPr>
              <a:t>academic.oup.com/jpubhealth/article/36/1/81/1571104</a:t>
            </a:r>
            <a:endParaRPr lang="en-GB" u="sng" dirty="0" smtClean="0"/>
          </a:p>
          <a:p>
            <a:r>
              <a:rPr lang="en-GB" dirty="0" err="1"/>
              <a:t>Felitti</a:t>
            </a:r>
            <a:r>
              <a:rPr lang="en-GB" dirty="0"/>
              <a:t>, V. J., </a:t>
            </a:r>
            <a:r>
              <a:rPr lang="en-GB" dirty="0" err="1"/>
              <a:t>Anda</a:t>
            </a:r>
            <a:r>
              <a:rPr lang="en-GB" dirty="0"/>
              <a:t>, R. F., </a:t>
            </a:r>
            <a:r>
              <a:rPr lang="en-GB" dirty="0" err="1"/>
              <a:t>Nordenberg</a:t>
            </a:r>
            <a:r>
              <a:rPr lang="en-GB" dirty="0"/>
              <a:t>, D., Williamson, D. F., Spitz, A. M., Edwards, V., et al. (1998). Relationship of childhood abuse and household dysfunction to many of the leading causes of death in adults: The Adverse Childhood Experiences (ACE) Study. </a:t>
            </a:r>
            <a:r>
              <a:rPr lang="en-GB" i="1" dirty="0"/>
              <a:t>American journal of preventive medicine, 14</a:t>
            </a:r>
            <a:r>
              <a:rPr lang="en-GB" dirty="0"/>
              <a:t>(4), </a:t>
            </a:r>
            <a:r>
              <a:rPr lang="en-GB" dirty="0" smtClean="0"/>
              <a:t>245-258</a:t>
            </a:r>
          </a:p>
          <a:p>
            <a:r>
              <a:rPr lang="en-GB" dirty="0"/>
              <a:t>https://www.70-30.org.uk/</a:t>
            </a:r>
          </a:p>
        </p:txBody>
      </p:sp>
    </p:spTree>
    <p:extLst>
      <p:ext uri="{BB962C8B-B14F-4D97-AF65-F5344CB8AC3E}">
        <p14:creationId xmlns:p14="http://schemas.microsoft.com/office/powerpoint/2010/main" val="3224376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977" y="1370946"/>
            <a:ext cx="10571998" cy="545777"/>
          </a:xfrm>
        </p:spPr>
        <p:txBody>
          <a:bodyPr/>
          <a:lstStyle/>
          <a:p>
            <a:r>
              <a:rPr lang="en-GB" sz="3600" b="1" dirty="0" smtClean="0">
                <a:latin typeface="Calibri" panose="020F0502020204030204" pitchFamily="34" charset="0"/>
              </a:rPr>
              <a:t>Definition:</a:t>
            </a:r>
            <a:endParaRPr lang="en-GB" sz="36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4400" b="0" dirty="0" smtClean="0">
                <a:latin typeface="Calibri" panose="020F0502020204030204" pitchFamily="34" charset="0"/>
              </a:rPr>
              <a:t> </a:t>
            </a:r>
            <a:r>
              <a:rPr lang="en-GB" sz="4000" b="0" dirty="0" smtClean="0">
                <a:latin typeface="Calibri" panose="020F0502020204030204" pitchFamily="34" charset="0"/>
              </a:rPr>
              <a:t>Stressful events occurring during childhood that directly affect a child (e.g. child maltreatment), or affect the environment in which they live(e.g. domestic abuse within the home).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b="0" dirty="0" smtClean="0">
                <a:latin typeface="Calibri" panose="020F0502020204030204" pitchFamily="34" charset="0"/>
              </a:rPr>
              <a:t>Bellis et al 2014</a:t>
            </a:r>
            <a:endParaRPr lang="en-GB" sz="20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93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Clr>
                <a:srgbClr val="7030A0"/>
              </a:buClr>
            </a:pPr>
            <a:r>
              <a:rPr lang="en-GB" sz="2400" b="0" dirty="0" smtClean="0">
                <a:latin typeface="Calibri" panose="020F0502020204030204" pitchFamily="34" charset="0"/>
              </a:rPr>
              <a:t>Domestic Abuse</a:t>
            </a:r>
          </a:p>
          <a:p>
            <a:pPr>
              <a:buClr>
                <a:srgbClr val="7030A0"/>
              </a:buClr>
            </a:pPr>
            <a:r>
              <a:rPr lang="en-GB" sz="2400" b="0" dirty="0" smtClean="0">
                <a:latin typeface="Calibri" panose="020F0502020204030204" pitchFamily="34" charset="0"/>
              </a:rPr>
              <a:t>Drugs and /or alcohol abuse</a:t>
            </a:r>
          </a:p>
          <a:p>
            <a:pPr>
              <a:buClr>
                <a:srgbClr val="7030A0"/>
              </a:buClr>
            </a:pPr>
            <a:r>
              <a:rPr lang="en-GB" sz="2400" b="0" dirty="0" smtClean="0">
                <a:latin typeface="Calibri" panose="020F0502020204030204" pitchFamily="34" charset="0"/>
              </a:rPr>
              <a:t>Familial mental health issues</a:t>
            </a:r>
          </a:p>
          <a:p>
            <a:pPr>
              <a:buClr>
                <a:srgbClr val="7030A0"/>
              </a:buClr>
            </a:pPr>
            <a:r>
              <a:rPr lang="en-GB" sz="2400" b="0" dirty="0" smtClean="0">
                <a:latin typeface="Calibri" panose="020F0502020204030204" pitchFamily="34" charset="0"/>
              </a:rPr>
              <a:t>Loss due to bereavement</a:t>
            </a:r>
          </a:p>
          <a:p>
            <a:pPr>
              <a:buClr>
                <a:srgbClr val="7030A0"/>
              </a:buClr>
            </a:pPr>
            <a:r>
              <a:rPr lang="en-GB" sz="2400" b="0" dirty="0">
                <a:latin typeface="Calibri" panose="020F0502020204030204" pitchFamily="34" charset="0"/>
              </a:rPr>
              <a:t>I</a:t>
            </a:r>
            <a:r>
              <a:rPr lang="en-GB" sz="2400" b="0" dirty="0" smtClean="0">
                <a:latin typeface="Calibri" panose="020F0502020204030204" pitchFamily="34" charset="0"/>
              </a:rPr>
              <a:t>ncarceration of a family member</a:t>
            </a:r>
          </a:p>
          <a:p>
            <a:pPr>
              <a:buClr>
                <a:srgbClr val="7030A0"/>
              </a:buClr>
            </a:pPr>
            <a:r>
              <a:rPr lang="en-GB" sz="2400" b="0" dirty="0" smtClean="0">
                <a:latin typeface="Calibri" panose="020F0502020204030204" pitchFamily="34" charset="0"/>
              </a:rPr>
              <a:t>Loss due to separation or divorce of parents </a:t>
            </a:r>
          </a:p>
          <a:p>
            <a:pPr>
              <a:buClr>
                <a:srgbClr val="7030A0"/>
              </a:buClr>
            </a:pPr>
            <a:endParaRPr lang="en-GB" dirty="0" smtClean="0"/>
          </a:p>
          <a:p>
            <a:pPr>
              <a:buClr>
                <a:srgbClr val="7030A0"/>
              </a:buClr>
            </a:pPr>
            <a:endParaRPr lang="en-GB" dirty="0" smtClean="0"/>
          </a:p>
          <a:p>
            <a:pPr>
              <a:buClr>
                <a:srgbClr val="7030A0"/>
              </a:buClr>
            </a:pP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Clr>
                <a:srgbClr val="7030A0"/>
              </a:buClr>
            </a:pPr>
            <a:r>
              <a:rPr lang="en-GB" sz="2400" b="0" dirty="0" smtClean="0">
                <a:latin typeface="Calibri" panose="020F0502020204030204" pitchFamily="34" charset="0"/>
              </a:rPr>
              <a:t>Physical abuse</a:t>
            </a:r>
          </a:p>
          <a:p>
            <a:pPr>
              <a:buClr>
                <a:srgbClr val="7030A0"/>
              </a:buClr>
            </a:pPr>
            <a:r>
              <a:rPr lang="en-GB" sz="2400" b="0" dirty="0" smtClean="0">
                <a:latin typeface="Calibri" panose="020F0502020204030204" pitchFamily="34" charset="0"/>
              </a:rPr>
              <a:t>Emotional abuse</a:t>
            </a:r>
          </a:p>
          <a:p>
            <a:pPr>
              <a:buClr>
                <a:srgbClr val="7030A0"/>
              </a:buClr>
            </a:pPr>
            <a:r>
              <a:rPr lang="en-GB" sz="2400" b="0" dirty="0" smtClean="0">
                <a:latin typeface="Calibri" panose="020F0502020204030204" pitchFamily="34" charset="0"/>
              </a:rPr>
              <a:t>Sexual abuse</a:t>
            </a:r>
          </a:p>
          <a:p>
            <a:pPr>
              <a:buClr>
                <a:srgbClr val="7030A0"/>
              </a:buClr>
            </a:pPr>
            <a:r>
              <a:rPr lang="en-GB" sz="2400" b="0" dirty="0" smtClean="0">
                <a:latin typeface="Calibri" panose="020F0502020204030204" pitchFamily="34" charset="0"/>
              </a:rPr>
              <a:t>Neglect</a:t>
            </a:r>
            <a:endParaRPr lang="en-GB" sz="2400" b="0" dirty="0"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79120" y="1203772"/>
            <a:ext cx="10572750" cy="87449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l"/>
            <a:r>
              <a:rPr lang="en-GB" sz="3200" b="1" dirty="0">
                <a:solidFill>
                  <a:srgbClr val="712177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ACEs describe a wide range of stressful or traumatic experiences that may occur as the child is growing up;</a:t>
            </a:r>
            <a:r>
              <a:rPr lang="en-GB" sz="3200" dirty="0">
                <a:solidFill>
                  <a:srgbClr val="3A07B9"/>
                </a:solidFill>
              </a:rPr>
              <a:t/>
            </a:r>
            <a:br>
              <a:rPr lang="en-GB" sz="3200" dirty="0">
                <a:solidFill>
                  <a:srgbClr val="3A07B9"/>
                </a:solidFill>
              </a:rPr>
            </a:br>
            <a:endParaRPr lang="en-GB" sz="3200" b="1" dirty="0">
              <a:solidFill>
                <a:srgbClr val="3A07B9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307032" y="4095283"/>
            <a:ext cx="4680520" cy="57606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600" dirty="0">
              <a:solidFill>
                <a:srgbClr val="3A07B9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855640" y="4383315"/>
            <a:ext cx="5256584" cy="57606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600" dirty="0">
              <a:solidFill>
                <a:srgbClr val="3A07B9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2177576" y="3048000"/>
            <a:ext cx="7158784" cy="400811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sz="2600" dirty="0">
              <a:solidFill>
                <a:srgbClr val="3A07B9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177576" y="5204179"/>
            <a:ext cx="5256584" cy="57606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600" dirty="0">
              <a:solidFill>
                <a:srgbClr val="3A07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48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8977" y="1348413"/>
            <a:ext cx="10571998" cy="5189547"/>
          </a:xfrm>
        </p:spPr>
        <p:txBody>
          <a:bodyPr/>
          <a:lstStyle/>
          <a:p>
            <a:r>
              <a:rPr lang="en-GB" sz="4800" b="1" dirty="0" smtClean="0"/>
              <a:t>“……….What is done to children they will do to society…………..” </a:t>
            </a:r>
            <a:r>
              <a:rPr lang="en-GB" sz="2000" dirty="0" smtClean="0"/>
              <a:t>Dr </a:t>
            </a:r>
            <a:r>
              <a:rPr lang="en-GB" sz="2000" dirty="0"/>
              <a:t>K</a:t>
            </a:r>
            <a:r>
              <a:rPr lang="en-GB" sz="2000" dirty="0" smtClean="0"/>
              <a:t>arl Menninger</a:t>
            </a:r>
            <a:br>
              <a:rPr lang="en-GB" sz="2000" dirty="0" smtClean="0"/>
            </a:br>
            <a:r>
              <a:rPr lang="en-GB" sz="2000" dirty="0" smtClean="0"/>
              <a:t> </a:t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3600" b="1" dirty="0" smtClean="0"/>
              <a:t>£ 15 million </a:t>
            </a:r>
            <a:r>
              <a:rPr lang="en-GB" sz="3600" b="1" dirty="0"/>
              <a:t>y</a:t>
            </a:r>
            <a:r>
              <a:rPr lang="en-GB" sz="3600" b="1" dirty="0" smtClean="0"/>
              <a:t>early average cost </a:t>
            </a:r>
            <a:endParaRPr lang="en-GB" sz="3600" b="1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8480" y="3028786"/>
            <a:ext cx="5349240" cy="242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721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1539241"/>
            <a:ext cx="10554574" cy="4319558"/>
          </a:xfrm>
        </p:spPr>
        <p:txBody>
          <a:bodyPr>
            <a:normAutofit/>
          </a:bodyPr>
          <a:lstStyle/>
          <a:p>
            <a:r>
              <a:rPr lang="en-GB" sz="4400" dirty="0" smtClean="0">
                <a:latin typeface="Calibri" panose="020F0502020204030204" pitchFamily="34" charset="0"/>
              </a:rPr>
              <a:t>For every 100 adults in the UK:</a:t>
            </a:r>
            <a:endParaRPr lang="en-GB" sz="4400" dirty="0">
              <a:latin typeface="Calibri" panose="020F0502020204030204" pitchFamily="34" charset="0"/>
            </a:endParaRPr>
          </a:p>
          <a:p>
            <a:pPr>
              <a:buClr>
                <a:srgbClr val="712177"/>
              </a:buClr>
            </a:pPr>
            <a:endParaRPr lang="en-GB" sz="3200" dirty="0" smtClean="0">
              <a:latin typeface="Calibri" panose="020F0502020204030204" pitchFamily="34" charset="0"/>
            </a:endParaRPr>
          </a:p>
          <a:p>
            <a:pPr marL="2149475">
              <a:buClr>
                <a:srgbClr val="712177"/>
              </a:buClr>
            </a:pPr>
            <a:r>
              <a:rPr lang="en-GB" sz="4000" dirty="0" smtClean="0">
                <a:latin typeface="Calibri" panose="020F0502020204030204" pitchFamily="34" charset="0"/>
              </a:rPr>
              <a:t>48 have experienced x1 ACE</a:t>
            </a:r>
          </a:p>
          <a:p>
            <a:pPr marL="2149475">
              <a:buClr>
                <a:srgbClr val="712177"/>
              </a:buClr>
            </a:pPr>
            <a:r>
              <a:rPr lang="en-GB" sz="4000" dirty="0" smtClean="0">
                <a:latin typeface="Calibri" panose="020F0502020204030204" pitchFamily="34" charset="0"/>
              </a:rPr>
              <a:t>9 have experienced 4 or more ACEs</a:t>
            </a:r>
            <a:endParaRPr lang="en-GB" sz="4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876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977" y="944881"/>
            <a:ext cx="10571998" cy="949310"/>
          </a:xfrm>
        </p:spPr>
        <p:txBody>
          <a:bodyPr/>
          <a:lstStyle/>
          <a:p>
            <a:r>
              <a:rPr lang="en-GB" b="1" dirty="0" smtClean="0">
                <a:latin typeface="Calibri" panose="020F0502020204030204" pitchFamily="34" charset="0"/>
              </a:rPr>
              <a:t>ACEs increase an individuals’ risk of developing health-harming behaviours</a:t>
            </a:r>
            <a:endParaRPr lang="en-GB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1894191"/>
            <a:ext cx="10554574" cy="3964607"/>
          </a:xfrm>
        </p:spPr>
        <p:txBody>
          <a:bodyPr>
            <a:normAutofit/>
          </a:bodyPr>
          <a:lstStyle/>
          <a:p>
            <a:r>
              <a:rPr lang="en-GB" sz="2400" b="0" dirty="0" smtClean="0">
                <a:latin typeface="Calibri" panose="020F0502020204030204" pitchFamily="34" charset="0"/>
              </a:rPr>
              <a:t>Compared with people with no ACEs, those with 4+ACEs are:</a:t>
            </a:r>
          </a:p>
          <a:p>
            <a:pPr>
              <a:buClr>
                <a:srgbClr val="712177"/>
              </a:buClr>
              <a:buFont typeface="Arial" panose="020B0604020202020204" pitchFamily="34" charset="0"/>
              <a:buChar char="•"/>
            </a:pPr>
            <a:r>
              <a:rPr lang="en-GB" sz="2400" b="0" dirty="0" smtClean="0">
                <a:latin typeface="Calibri" panose="020F0502020204030204" pitchFamily="34" charset="0"/>
              </a:rPr>
              <a:t>2x more likely to currently binge drink and have a poor diet</a:t>
            </a:r>
          </a:p>
          <a:p>
            <a:pPr>
              <a:buClr>
                <a:srgbClr val="712177"/>
              </a:buClr>
              <a:buFont typeface="Arial" panose="020B0604020202020204" pitchFamily="34" charset="0"/>
              <a:buChar char="•"/>
            </a:pPr>
            <a:r>
              <a:rPr lang="en-GB" sz="2400" b="0" dirty="0" smtClean="0">
                <a:latin typeface="Calibri" panose="020F0502020204030204" pitchFamily="34" charset="0"/>
              </a:rPr>
              <a:t>3x more likely to be a current smoker</a:t>
            </a:r>
          </a:p>
          <a:p>
            <a:pPr>
              <a:buClr>
                <a:srgbClr val="712177"/>
              </a:buClr>
              <a:buFont typeface="Arial" panose="020B0604020202020204" pitchFamily="34" charset="0"/>
              <a:buChar char="•"/>
            </a:pPr>
            <a:r>
              <a:rPr lang="en-GB" sz="2400" b="0" dirty="0" smtClean="0">
                <a:latin typeface="Calibri" panose="020F0502020204030204" pitchFamily="34" charset="0"/>
              </a:rPr>
              <a:t>5x more likely to have had sex whilst under aged 16 </a:t>
            </a:r>
            <a:r>
              <a:rPr lang="en-GB" sz="2400" b="0" dirty="0" err="1" smtClean="0">
                <a:latin typeface="Calibri" panose="020F0502020204030204" pitchFamily="34" charset="0"/>
              </a:rPr>
              <a:t>yrs</a:t>
            </a:r>
            <a:endParaRPr lang="en-GB" sz="2400" b="0" dirty="0" smtClean="0">
              <a:latin typeface="Calibri" panose="020F0502020204030204" pitchFamily="34" charset="0"/>
            </a:endParaRPr>
          </a:p>
          <a:p>
            <a:pPr>
              <a:buClr>
                <a:srgbClr val="712177"/>
              </a:buClr>
              <a:buFont typeface="Arial" panose="020B0604020202020204" pitchFamily="34" charset="0"/>
              <a:buChar char="•"/>
            </a:pPr>
            <a:r>
              <a:rPr lang="en-GB" sz="2400" b="0" dirty="0" smtClean="0">
                <a:latin typeface="Calibri" panose="020F0502020204030204" pitchFamily="34" charset="0"/>
              </a:rPr>
              <a:t>6x more likely to have had or caused an unplanned teenage pregnancy</a:t>
            </a:r>
          </a:p>
          <a:p>
            <a:pPr>
              <a:buClr>
                <a:srgbClr val="712177"/>
              </a:buClr>
              <a:buFont typeface="Arial" panose="020B0604020202020204" pitchFamily="34" charset="0"/>
              <a:buChar char="•"/>
            </a:pPr>
            <a:r>
              <a:rPr lang="en-GB" sz="2400" b="0" dirty="0" smtClean="0">
                <a:latin typeface="Calibri" panose="020F0502020204030204" pitchFamily="34" charset="0"/>
              </a:rPr>
              <a:t>7x more likely to have been involved in violence in the last year</a:t>
            </a:r>
          </a:p>
          <a:p>
            <a:pPr>
              <a:buClr>
                <a:srgbClr val="712177"/>
              </a:buClr>
              <a:buFont typeface="Arial" panose="020B0604020202020204" pitchFamily="34" charset="0"/>
              <a:buChar char="•"/>
            </a:pPr>
            <a:r>
              <a:rPr lang="en-GB" sz="2400" b="0" dirty="0" smtClean="0">
                <a:latin typeface="Calibri" panose="020F0502020204030204" pitchFamily="34" charset="0"/>
              </a:rPr>
              <a:t>11x more likely to have used heroin/crack or been incarcerated </a:t>
            </a:r>
            <a:endParaRPr lang="en-GB" sz="24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559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18712" y="1280161"/>
            <a:ext cx="5185873" cy="458089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4 or more ACEs</a:t>
            </a:r>
          </a:p>
          <a:p>
            <a:pPr>
              <a:buClr>
                <a:srgbClr val="712177"/>
              </a:buClr>
            </a:pPr>
            <a:r>
              <a:rPr lang="en-GB" sz="2000" b="0" dirty="0" smtClean="0">
                <a:latin typeface="Calibri" panose="020F0502020204030204" pitchFamily="34" charset="0"/>
              </a:rPr>
              <a:t>2.5x increased risk of acquiring a sexually transmitted infection</a:t>
            </a:r>
          </a:p>
          <a:p>
            <a:pPr>
              <a:buClr>
                <a:srgbClr val="712177"/>
              </a:buClr>
            </a:pPr>
            <a:r>
              <a:rPr lang="en-GB" sz="2000" b="0" dirty="0" smtClean="0">
                <a:latin typeface="Calibri" panose="020F0502020204030204" pitchFamily="34" charset="0"/>
              </a:rPr>
              <a:t>5x increased risk of illicit drug use</a:t>
            </a:r>
          </a:p>
          <a:p>
            <a:pPr>
              <a:buClr>
                <a:srgbClr val="712177"/>
              </a:buClr>
            </a:pPr>
            <a:r>
              <a:rPr lang="en-GB" sz="2000" b="0" dirty="0" smtClean="0">
                <a:latin typeface="Calibri" panose="020F0502020204030204" pitchFamily="34" charset="0"/>
              </a:rPr>
              <a:t>7x increased risk of alcohol addiction</a:t>
            </a:r>
          </a:p>
          <a:p>
            <a:pPr>
              <a:buClr>
                <a:srgbClr val="712177"/>
              </a:buClr>
            </a:pPr>
            <a:r>
              <a:rPr lang="en-GB" sz="2000" b="0" dirty="0" smtClean="0">
                <a:latin typeface="Calibri" panose="020F0502020204030204" pitchFamily="34" charset="0"/>
              </a:rPr>
              <a:t>12x increased risk of attempted suicide</a:t>
            </a:r>
          </a:p>
          <a:p>
            <a:pPr>
              <a:buClr>
                <a:srgbClr val="712177"/>
              </a:buClr>
            </a:pPr>
            <a:r>
              <a:rPr lang="en-GB" sz="2000" b="0" dirty="0" smtClean="0">
                <a:latin typeface="Calibri" panose="020F0502020204030204" pitchFamily="34" charset="0"/>
              </a:rPr>
              <a:t>2.5x increased risk of COPD</a:t>
            </a:r>
          </a:p>
          <a:p>
            <a:pPr>
              <a:buClr>
                <a:srgbClr val="712177"/>
              </a:buClr>
            </a:pPr>
            <a:r>
              <a:rPr lang="en-GB" sz="2000" b="0" dirty="0" smtClean="0">
                <a:latin typeface="Calibri" panose="020F0502020204030204" pitchFamily="34" charset="0"/>
              </a:rPr>
              <a:t>2.5x increased risk of Hep B</a:t>
            </a:r>
          </a:p>
          <a:p>
            <a:pPr>
              <a:buClr>
                <a:srgbClr val="712177"/>
              </a:buClr>
            </a:pPr>
            <a:r>
              <a:rPr lang="en-GB" sz="2000" b="0" dirty="0" smtClean="0">
                <a:latin typeface="Calibri" panose="020F0502020204030204" pitchFamily="34" charset="0"/>
              </a:rPr>
              <a:t>4x risk of depression</a:t>
            </a:r>
          </a:p>
          <a:p>
            <a:pPr>
              <a:buClr>
                <a:srgbClr val="712177"/>
              </a:buClr>
            </a:pPr>
            <a:endParaRPr lang="en-GB" sz="2000" dirty="0" smtClean="0"/>
          </a:p>
          <a:p>
            <a:pPr>
              <a:buClr>
                <a:srgbClr val="712177"/>
              </a:buClr>
            </a:pPr>
            <a:endParaRPr lang="en-GB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87415" y="1280161"/>
            <a:ext cx="5194583" cy="4580890"/>
          </a:xfrm>
        </p:spPr>
        <p:txBody>
          <a:bodyPr/>
          <a:lstStyle/>
          <a:p>
            <a:r>
              <a:rPr lang="en-GB" sz="2400" dirty="0" smtClean="0"/>
              <a:t>6 or more ACEs</a:t>
            </a:r>
          </a:p>
          <a:p>
            <a:pPr>
              <a:buClr>
                <a:srgbClr val="712177"/>
              </a:buClr>
            </a:pPr>
            <a:r>
              <a:rPr lang="en-GB" sz="2000" b="0" dirty="0" smtClean="0">
                <a:latin typeface="Calibri" panose="020F0502020204030204" pitchFamily="34" charset="0"/>
              </a:rPr>
              <a:t>46x increased risk of IV drug use</a:t>
            </a:r>
          </a:p>
          <a:p>
            <a:pPr>
              <a:buClr>
                <a:srgbClr val="712177"/>
              </a:buClr>
            </a:pPr>
            <a:r>
              <a:rPr lang="en-GB" sz="2000" b="0" dirty="0" smtClean="0">
                <a:latin typeface="Calibri" panose="020F0502020204030204" pitchFamily="34" charset="0"/>
              </a:rPr>
              <a:t>35x increased risk of suicide</a:t>
            </a:r>
          </a:p>
          <a:p>
            <a:pPr>
              <a:buClr>
                <a:srgbClr val="712177"/>
              </a:buClr>
            </a:pPr>
            <a:r>
              <a:rPr lang="en-GB" sz="2000" b="0" dirty="0" smtClean="0">
                <a:latin typeface="Calibri" panose="020F0502020204030204" pitchFamily="34" charset="0"/>
              </a:rPr>
              <a:t>At risk of their lifespan being shortened by 20 years </a:t>
            </a:r>
          </a:p>
          <a:p>
            <a:pPr marL="365125" indent="0">
              <a:buClr>
                <a:srgbClr val="712177"/>
              </a:buClr>
              <a:buNone/>
            </a:pPr>
            <a:r>
              <a:rPr lang="en-GB" sz="2400" dirty="0" smtClean="0"/>
              <a:t>7 or more ACEs</a:t>
            </a:r>
          </a:p>
          <a:p>
            <a:pPr marL="434975">
              <a:buClr>
                <a:srgbClr val="712177"/>
              </a:buClr>
            </a:pPr>
            <a:r>
              <a:rPr lang="en-GB" sz="2000" b="0" dirty="0" smtClean="0">
                <a:latin typeface="Calibri" panose="020F0502020204030204" pitchFamily="34" charset="0"/>
              </a:rPr>
              <a:t>X3 risk of lung cancer</a:t>
            </a:r>
          </a:p>
          <a:p>
            <a:pPr marL="434975">
              <a:buClr>
                <a:srgbClr val="712177"/>
              </a:buClr>
            </a:pPr>
            <a:r>
              <a:rPr lang="en-GB" sz="2000" b="0" dirty="0" smtClean="0">
                <a:latin typeface="Calibri" panose="020F0502020204030204" pitchFamily="34" charset="0"/>
              </a:rPr>
              <a:t>X3.5 risk of ischaemic heart disease</a:t>
            </a:r>
          </a:p>
          <a:p>
            <a:pPr>
              <a:buClr>
                <a:srgbClr val="712177"/>
              </a:buClr>
            </a:pPr>
            <a:endParaRPr lang="en-GB" sz="20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701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2996952"/>
            <a:ext cx="8229600" cy="114300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026" name="Picture 2" descr="C:\Users\Christina.Fairhead\Desktop\IMG_089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9144000" cy="6857999"/>
          </a:xfrm>
          <a:prstGeom prst="rect">
            <a:avLst/>
          </a:prstGeom>
          <a:noFill/>
          <a:ln w="28575">
            <a:solidFill>
              <a:srgbClr val="3A07B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4043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18712" y="1478281"/>
            <a:ext cx="10554574" cy="4380518"/>
          </a:xfrm>
        </p:spPr>
        <p:txBody>
          <a:bodyPr>
            <a:normAutofit lnSpcReduction="10000"/>
          </a:bodyPr>
          <a:lstStyle/>
          <a:p>
            <a:r>
              <a:rPr lang="en-GB" sz="2800" b="0" dirty="0" smtClean="0">
                <a:latin typeface="Calibri" panose="020F0502020204030204" pitchFamily="34" charset="0"/>
              </a:rPr>
              <a:t>The previous slide is very busy.</a:t>
            </a:r>
          </a:p>
          <a:p>
            <a:r>
              <a:rPr lang="en-GB" sz="2800" b="0" dirty="0" smtClean="0">
                <a:latin typeface="Calibri" panose="020F0502020204030204" pitchFamily="34" charset="0"/>
              </a:rPr>
              <a:t>The important information to take away is that experiencing trauma in childhood (ACE’s) affects every system of the body and every aspect of a child life.</a:t>
            </a:r>
          </a:p>
          <a:p>
            <a:r>
              <a:rPr lang="en-GB" sz="2800" b="0" dirty="0" smtClean="0">
                <a:latin typeface="Calibri" panose="020F0502020204030204" pitchFamily="34" charset="0"/>
              </a:rPr>
              <a:t>These affects are life long and potentially life shortening.</a:t>
            </a:r>
          </a:p>
          <a:p>
            <a:r>
              <a:rPr lang="en-GB" sz="2800" b="0" dirty="0" smtClean="0">
                <a:latin typeface="Calibri" panose="020F0502020204030204" pitchFamily="34" charset="0"/>
              </a:rPr>
              <a:t>It highlights the need to ensure information about a child's early experiences is communicated to new professionals as a child transitions through agencies (</a:t>
            </a:r>
            <a:r>
              <a:rPr lang="en-GB" sz="2800" b="0" dirty="0" err="1" smtClean="0">
                <a:latin typeface="Calibri" panose="020F0502020204030204" pitchFamily="34" charset="0"/>
              </a:rPr>
              <a:t>ie</a:t>
            </a:r>
            <a:r>
              <a:rPr lang="en-GB" sz="2800" b="0" dirty="0" smtClean="0">
                <a:latin typeface="Calibri" panose="020F0502020204030204" pitchFamily="34" charset="0"/>
              </a:rPr>
              <a:t> health to nursery to school to extra curricular activities) </a:t>
            </a:r>
            <a:endParaRPr lang="en-GB" sz="28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38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C2A067548CB2468BB42CE03FD7D2C9" ma:contentTypeVersion="8" ma:contentTypeDescription="Create a new document." ma:contentTypeScope="" ma:versionID="3c30ff4dd93aba1b9723f7ab1a8c4036">
  <xsd:schema xmlns:xsd="http://www.w3.org/2001/XMLSchema" xmlns:xs="http://www.w3.org/2001/XMLSchema" xmlns:p="http://schemas.microsoft.com/office/2006/metadata/properties" xmlns:ns3="5499aac0-5307-4d58-99c8-ddbb744067ea" targetNamespace="http://schemas.microsoft.com/office/2006/metadata/properties" ma:root="true" ma:fieldsID="16c0d077dcbe5d0cbc9569aafbd17e44" ns3:_="">
    <xsd:import namespace="5499aac0-5307-4d58-99c8-ddbb744067e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99aac0-5307-4d58-99c8-ddbb744067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07A4E95-3745-45B1-B989-E4F1B3EC88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99aac0-5307-4d58-99c8-ddbb744067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63B255-E667-419B-9092-D1570815AC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AB5CE5-D6E4-40FC-A371-B4810BD5D27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499aac0-5307-4d58-99c8-ddbb744067e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2047</TotalTime>
  <Words>701</Words>
  <Application>Microsoft Office PowerPoint</Application>
  <PresentationFormat>Widescreen</PresentationFormat>
  <Paragraphs>83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Century Gothic</vt:lpstr>
      <vt:lpstr>Hind</vt:lpstr>
      <vt:lpstr>Hind Light</vt:lpstr>
      <vt:lpstr>Wingdings</vt:lpstr>
      <vt:lpstr>Wingdings 2</vt:lpstr>
      <vt:lpstr>Quotable</vt:lpstr>
      <vt:lpstr>Adverse Childhood Experiences  (ACE’s)  Lisa Delaney (Specialist Health Visitor – Public Health Early Years Support)</vt:lpstr>
      <vt:lpstr>Definition:</vt:lpstr>
      <vt:lpstr>ACEs describe a wide range of stressful or traumatic experiences that may occur as the child is growing up; </vt:lpstr>
      <vt:lpstr>“……….What is done to children they will do to society…………..” Dr Karl Menninger           £ 15 million yearly average cost </vt:lpstr>
      <vt:lpstr>PowerPoint Presentation</vt:lpstr>
      <vt:lpstr>ACEs increase an individuals’ risk of developing health-harming behaviours</vt:lpstr>
      <vt:lpstr>PowerPoint Presentation</vt:lpstr>
      <vt:lpstr>PowerPoint Presentation</vt:lpstr>
      <vt:lpstr>PowerPoint Presentation</vt:lpstr>
      <vt:lpstr>PowerPoint Presentation</vt:lpstr>
      <vt:lpstr> Preventing ACEs in future generations could reduce levels of:</vt:lpstr>
      <vt:lpstr>Next Steps</vt:lpstr>
      <vt:lpstr>What can you do ?</vt:lpstr>
      <vt:lpstr>“……………..Adverse Childhood experiences are the single greatest unaddressed public health threat facing our country……………”  Dr Robert Block </vt:lpstr>
      <vt:lpstr>References: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Foster</dc:creator>
  <cp:lastModifiedBy>Fletcher, Louise</cp:lastModifiedBy>
  <cp:revision>56</cp:revision>
  <cp:lastPrinted>2017-07-11T13:18:10Z</cp:lastPrinted>
  <dcterms:created xsi:type="dcterms:W3CDTF">2017-06-02T10:05:41Z</dcterms:created>
  <dcterms:modified xsi:type="dcterms:W3CDTF">2020-06-04T10:19:27Z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0x0101006BC2A067548CB2468BB42CE03FD7D2C9</vt:lpwstr>
  </property>
</Properties>
</file>