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7" r:id="rId2"/>
    <p:sldId id="259" r:id="rId3"/>
    <p:sldId id="260" r:id="rId4"/>
    <p:sldId id="262" r:id="rId5"/>
    <p:sldId id="263" r:id="rId6"/>
    <p:sldId id="264" r:id="rId7"/>
    <p:sldId id="265" r:id="rId8"/>
    <p:sldId id="267" r:id="rId9"/>
    <p:sldId id="266" r:id="rId10"/>
    <p:sldId id="268" r:id="rId11"/>
    <p:sldId id="269" r:id="rId12"/>
    <p:sldId id="270" r:id="rId13"/>
    <p:sldId id="272" r:id="rId14"/>
    <p:sldId id="273" r:id="rId15"/>
    <p:sldId id="276"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5" autoAdjust="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7907C-2A75-4DC6-9CFF-FD04C84A7F5D}" type="datetimeFigureOut">
              <a:rPr lang="en-GB" smtClean="0"/>
              <a:t>02/04/2020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F18F3-624C-46C2-9B57-1E2F131334DE}" type="slidenum">
              <a:rPr lang="en-GB" smtClean="0"/>
              <a:t>‹#›</a:t>
            </a:fld>
            <a:endParaRPr lang="en-GB"/>
          </a:p>
        </p:txBody>
      </p:sp>
    </p:spTree>
    <p:extLst>
      <p:ext uri="{BB962C8B-B14F-4D97-AF65-F5344CB8AC3E}">
        <p14:creationId xmlns:p14="http://schemas.microsoft.com/office/powerpoint/2010/main" val="25656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830">
              <a:defRPr/>
            </a:pPr>
            <a:endParaRPr lang="en-GB" altLang="en-US" baseline="0" dirty="0" smtClean="0"/>
          </a:p>
        </p:txBody>
      </p:sp>
      <p:sp>
        <p:nvSpPr>
          <p:cNvPr id="4" name="Slide Number Placeholder 3"/>
          <p:cNvSpPr>
            <a:spLocks noGrp="1"/>
          </p:cNvSpPr>
          <p:nvPr>
            <p:ph type="sldNum" sz="quarter" idx="10"/>
          </p:nvPr>
        </p:nvSpPr>
        <p:spPr/>
        <p:txBody>
          <a:bodyPr/>
          <a:lstStyle/>
          <a:p>
            <a:fld id="{DB8F18F3-624C-46C2-9B57-1E2F131334DE}" type="slidenum">
              <a:rPr lang="en-GB" smtClean="0"/>
              <a:t>9</a:t>
            </a:fld>
            <a:endParaRPr lang="en-GB"/>
          </a:p>
        </p:txBody>
      </p:sp>
    </p:spTree>
    <p:extLst>
      <p:ext uri="{BB962C8B-B14F-4D97-AF65-F5344CB8AC3E}">
        <p14:creationId xmlns:p14="http://schemas.microsoft.com/office/powerpoint/2010/main" val="245322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8F18F3-624C-46C2-9B57-1E2F131334DE}" type="slidenum">
              <a:rPr lang="en-GB" smtClean="0"/>
              <a:t>14</a:t>
            </a:fld>
            <a:endParaRPr lang="en-GB"/>
          </a:p>
        </p:txBody>
      </p:sp>
    </p:spTree>
    <p:extLst>
      <p:ext uri="{BB962C8B-B14F-4D97-AF65-F5344CB8AC3E}">
        <p14:creationId xmlns:p14="http://schemas.microsoft.com/office/powerpoint/2010/main" val="130173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D9E23F-876A-471C-B971-2DF15772252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33CB0-936C-4E95-B4E7-79648DCA07B4}"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9E23F-876A-471C-B971-2DF15772252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33CB0-936C-4E95-B4E7-79648DCA07B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D9E23F-876A-471C-B971-2DF15772252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33CB0-936C-4E95-B4E7-79648DCA07B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D9E23F-876A-471C-B971-2DF15772252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33CB0-936C-4E95-B4E7-79648DCA07B4}"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9E23F-876A-471C-B971-2DF15772252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33CB0-936C-4E95-B4E7-79648DCA07B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D9E23F-876A-471C-B971-2DF15772252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33CB0-936C-4E95-B4E7-79648DCA07B4}"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D9E23F-876A-471C-B971-2DF157722527}"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433CB0-936C-4E95-B4E7-79648DCA07B4}"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D9E23F-876A-471C-B971-2DF157722527}"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433CB0-936C-4E95-B4E7-79648DCA07B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9E23F-876A-471C-B971-2DF157722527}"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433CB0-936C-4E95-B4E7-79648DCA07B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9E23F-876A-471C-B971-2DF15772252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33CB0-936C-4E95-B4E7-79648DCA07B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9E23F-876A-471C-B971-2DF15772252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33CB0-936C-4E95-B4E7-79648DCA07B4}"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D9E23F-876A-471C-B971-2DF157722527}" type="datetimeFigureOut">
              <a:rPr lang="en-GB" smtClean="0"/>
              <a:t>02/04/2020</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6433CB0-936C-4E95-B4E7-79648DCA07B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chft.safeguarding@nhs.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domestic.abuse@nhs.ne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alop.org.uk/" TargetMode="External"/><Relationship Id="rId2" Type="http://schemas.openxmlformats.org/officeDocument/2006/relationships/hyperlink" Target="http://www.nationaldahelpline.org.uk/"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rapecrisis.org.uk/" TargetMode="External"/><Relationship Id="rId4" Type="http://schemas.openxmlformats.org/officeDocument/2006/relationships/hyperlink" Target="http://www.mensadviceline.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844824"/>
            <a:ext cx="4572000" cy="646331"/>
          </a:xfrm>
          <a:prstGeom prst="rect">
            <a:avLst/>
          </a:prstGeom>
        </p:spPr>
        <p:txBody>
          <a:bodyPr>
            <a:spAutoFit/>
          </a:bodyPr>
          <a:lstStyle/>
          <a:p>
            <a:pPr algn="ctr"/>
            <a:r>
              <a:rPr lang="en-GB" sz="3600" dirty="0" smtClean="0">
                <a:latin typeface="Arial Rounded MT Bold" panose="020F0704030504030204" pitchFamily="34" charset="0"/>
              </a:rPr>
              <a:t> </a:t>
            </a:r>
            <a:r>
              <a:rPr lang="en-GB" sz="3600" dirty="0">
                <a:latin typeface="Arial Rounded MT Bold" panose="020F0704030504030204" pitchFamily="34" charset="0"/>
              </a:rPr>
              <a:t>Domestic Abuse</a:t>
            </a:r>
            <a:endParaRPr lang="en-GB" sz="3600" dirty="0"/>
          </a:p>
        </p:txBody>
      </p:sp>
      <p:sp>
        <p:nvSpPr>
          <p:cNvPr id="3" name="Rectangle 2"/>
          <p:cNvSpPr/>
          <p:nvPr/>
        </p:nvSpPr>
        <p:spPr>
          <a:xfrm>
            <a:off x="1763688" y="3140968"/>
            <a:ext cx="5292080" cy="3016210"/>
          </a:xfrm>
          <a:prstGeom prst="rect">
            <a:avLst/>
          </a:prstGeom>
        </p:spPr>
        <p:txBody>
          <a:bodyPr wrap="square">
            <a:spAutoFit/>
          </a:bodyPr>
          <a:lstStyle/>
          <a:p>
            <a:r>
              <a:rPr lang="en-GB" sz="2800" b="1" dirty="0" smtClean="0"/>
              <a:t>This 7 minute briefing covers:</a:t>
            </a:r>
            <a:endParaRPr lang="en-GB" dirty="0"/>
          </a:p>
          <a:p>
            <a:endParaRPr lang="en-GB" dirty="0"/>
          </a:p>
          <a:p>
            <a:pPr marL="285750" indent="-285750">
              <a:buFont typeface="Arial" panose="020B0604020202020204" pitchFamily="34" charset="0"/>
              <a:buChar char="•"/>
            </a:pPr>
            <a:r>
              <a:rPr lang="en-GB" dirty="0"/>
              <a:t>The increased risk around domestic abuse during the Covid-19 outbreak</a:t>
            </a:r>
          </a:p>
          <a:p>
            <a:pPr marL="285750" indent="-285750">
              <a:buFont typeface="Arial" panose="020B0604020202020204" pitchFamily="34" charset="0"/>
              <a:buChar char="•"/>
            </a:pPr>
            <a:r>
              <a:rPr lang="en-GB" dirty="0"/>
              <a:t>Definition and types of domestic abuse</a:t>
            </a:r>
          </a:p>
          <a:p>
            <a:pPr marL="285750" indent="-285750">
              <a:buFont typeface="Arial" panose="020B0604020202020204" pitchFamily="34" charset="0"/>
              <a:buChar char="•"/>
            </a:pPr>
            <a:r>
              <a:rPr lang="en-GB" dirty="0"/>
              <a:t>Who is affected by domestic abuse</a:t>
            </a:r>
          </a:p>
          <a:p>
            <a:pPr marL="285750" indent="-285750">
              <a:buFont typeface="Arial" panose="020B0604020202020204" pitchFamily="34" charset="0"/>
              <a:buChar char="•"/>
            </a:pPr>
            <a:r>
              <a:rPr lang="en-GB" dirty="0"/>
              <a:t>Coercive control and stalking</a:t>
            </a:r>
          </a:p>
          <a:p>
            <a:pPr marL="285750" indent="-285750">
              <a:buFont typeface="Arial" panose="020B0604020202020204" pitchFamily="34" charset="0"/>
              <a:buChar char="•"/>
            </a:pPr>
            <a:r>
              <a:rPr lang="en-GB" dirty="0"/>
              <a:t>Signs and symptoms</a:t>
            </a:r>
          </a:p>
          <a:p>
            <a:pPr marL="285750" indent="-285750">
              <a:buFont typeface="Arial" panose="020B0604020202020204" pitchFamily="34" charset="0"/>
              <a:buChar char="•"/>
            </a:pPr>
            <a:r>
              <a:rPr lang="en-GB" dirty="0"/>
              <a:t>Good practice</a:t>
            </a:r>
          </a:p>
          <a:p>
            <a:pPr marL="285750" indent="-285750">
              <a:buFont typeface="Arial" panose="020B0604020202020204" pitchFamily="34" charset="0"/>
              <a:buChar char="•"/>
            </a:pPr>
            <a:r>
              <a:rPr lang="en-GB" dirty="0"/>
              <a:t>Responding, signposting and support</a:t>
            </a: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190529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6408712" cy="3354765"/>
          </a:xfrm>
          <a:prstGeom prst="rect">
            <a:avLst/>
          </a:prstGeom>
        </p:spPr>
        <p:txBody>
          <a:bodyPr wrap="square">
            <a:spAutoFit/>
          </a:bodyPr>
          <a:lstStyle/>
          <a:p>
            <a:pPr lvl="1"/>
            <a:r>
              <a:rPr lang="en-GB" sz="3200" b="1" dirty="0" smtClean="0">
                <a:solidFill>
                  <a:srgbClr val="FF0000"/>
                </a:solidFill>
              </a:rPr>
              <a:t>Stalking</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Pattern </a:t>
            </a:r>
            <a:r>
              <a:rPr lang="en-GB" dirty="0"/>
              <a:t>of fixated and obsessive behaviour</a:t>
            </a:r>
          </a:p>
          <a:p>
            <a:pPr marL="457200" indent="-457200">
              <a:buFont typeface="Arial" panose="020B0604020202020204" pitchFamily="34" charset="0"/>
              <a:buChar char="•"/>
            </a:pPr>
            <a:r>
              <a:rPr lang="en-GB" dirty="0"/>
              <a:t>Repeated, persistent, intrusive</a:t>
            </a:r>
          </a:p>
          <a:p>
            <a:pPr marL="457200" indent="-457200">
              <a:buFont typeface="Arial" panose="020B0604020202020204" pitchFamily="34" charset="0"/>
              <a:buChar char="•"/>
            </a:pPr>
            <a:r>
              <a:rPr lang="en-GB" dirty="0"/>
              <a:t>Causes fear of violence and/or causes alarm and distress</a:t>
            </a:r>
          </a:p>
          <a:p>
            <a:pPr marL="457200" indent="-457200">
              <a:buFont typeface="Arial" panose="020B0604020202020204" pitchFamily="34" charset="0"/>
              <a:buChar char="•"/>
            </a:pPr>
            <a:r>
              <a:rPr lang="en-GB" dirty="0"/>
              <a:t>Sending gifts, making unwanted or malicious communication; damaging property, physical and sexual assault</a:t>
            </a:r>
          </a:p>
          <a:p>
            <a:pPr marL="457200" indent="-457200">
              <a:buFont typeface="Arial" panose="020B0604020202020204" pitchFamily="34" charset="0"/>
              <a:buChar char="•"/>
            </a:pPr>
            <a:r>
              <a:rPr lang="en-GB" dirty="0"/>
              <a:t>Stalking and coercive control are often correlated and can be a high risk indicator of harm</a:t>
            </a:r>
          </a:p>
        </p:txBody>
      </p:sp>
      <p:pic>
        <p:nvPicPr>
          <p:cNvPr id="3" name="Picture 2">
            <a:extLst>
              <a:ext uri="{FF2B5EF4-FFF2-40B4-BE49-F238E27FC236}">
                <a16:creationId xmlns="" xmlns:lc="http://schemas.openxmlformats.org/drawingml/2006/lockedCanvas" xmlns:a16="http://schemas.microsoft.com/office/drawing/2014/main" id="{5BA6586A-B22C-4B69-B5D4-F8616C6304EC}"/>
              </a:ext>
            </a:extLst>
          </p:cNvPr>
          <p:cNvPicPr>
            <a:picLocks noChangeAspect="1"/>
          </p:cNvPicPr>
          <p:nvPr/>
        </p:nvPicPr>
        <p:blipFill>
          <a:blip r:embed="rId2"/>
          <a:stretch>
            <a:fillRect/>
          </a:stretch>
        </p:blipFill>
        <p:spPr>
          <a:xfrm>
            <a:off x="5922946" y="4869160"/>
            <a:ext cx="2971461" cy="1368152"/>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65438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268760"/>
            <a:ext cx="7488832" cy="4524315"/>
          </a:xfrm>
          <a:prstGeom prst="rect">
            <a:avLst/>
          </a:prstGeom>
        </p:spPr>
        <p:txBody>
          <a:bodyPr wrap="square">
            <a:spAutoFit/>
          </a:bodyPr>
          <a:lstStyle/>
          <a:p>
            <a:pPr fontAlgn="ctr">
              <a:defRPr/>
            </a:pPr>
            <a:r>
              <a:rPr lang="en-GB" b="1" dirty="0" smtClean="0"/>
              <a:t>	</a:t>
            </a:r>
            <a:r>
              <a:rPr lang="en-GB" sz="2800" b="1" dirty="0" smtClean="0">
                <a:solidFill>
                  <a:srgbClr val="FF0000"/>
                </a:solidFill>
              </a:rPr>
              <a:t>Signs &amp; </a:t>
            </a:r>
            <a:r>
              <a:rPr lang="en-GB" sz="2800" b="1" dirty="0" smtClean="0">
                <a:solidFill>
                  <a:srgbClr val="FF0000"/>
                </a:solidFill>
              </a:rPr>
              <a:t>symptoms</a:t>
            </a:r>
            <a:endParaRPr lang="en-GB" sz="2800" b="1" dirty="0" smtClean="0">
              <a:solidFill>
                <a:srgbClr val="FF0000"/>
              </a:solidFill>
            </a:endParaRPr>
          </a:p>
          <a:p>
            <a:pPr marL="342900" indent="-342900" fontAlgn="ctr">
              <a:buFont typeface="Arial" panose="020B0604020202020204" pitchFamily="34" charset="0"/>
              <a:buChar char="•"/>
              <a:defRPr/>
            </a:pPr>
            <a:endParaRPr lang="en-GB" sz="2000" dirty="0" smtClean="0"/>
          </a:p>
          <a:p>
            <a:pPr marL="342900" indent="-342900" fontAlgn="ctr">
              <a:buFont typeface="Arial" panose="020B0604020202020204" pitchFamily="34" charset="0"/>
              <a:buChar char="•"/>
              <a:defRPr/>
            </a:pPr>
            <a:r>
              <a:rPr lang="en-GB" sz="2000" dirty="0" smtClean="0"/>
              <a:t>Injuries </a:t>
            </a:r>
            <a:r>
              <a:rPr lang="en-GB" sz="2000" dirty="0"/>
              <a:t>and excuses</a:t>
            </a:r>
          </a:p>
          <a:p>
            <a:pPr marL="342900" indent="-342900" fontAlgn="ctr">
              <a:buFont typeface="Arial" panose="020B0604020202020204" pitchFamily="34" charset="0"/>
              <a:buChar char="•"/>
              <a:defRPr/>
            </a:pPr>
            <a:r>
              <a:rPr lang="en-GB" sz="2000" dirty="0"/>
              <a:t>Low self esteem and personality changes</a:t>
            </a:r>
          </a:p>
          <a:p>
            <a:pPr marL="342900" indent="-342900" fontAlgn="ctr">
              <a:buFont typeface="Arial" panose="020B0604020202020204" pitchFamily="34" charset="0"/>
              <a:buChar char="•"/>
              <a:defRPr/>
            </a:pPr>
            <a:r>
              <a:rPr lang="en-GB" sz="2000" dirty="0"/>
              <a:t>Fear of conflict</a:t>
            </a:r>
          </a:p>
          <a:p>
            <a:pPr marL="342900" indent="-342900" fontAlgn="ctr">
              <a:buFont typeface="Arial" panose="020B0604020202020204" pitchFamily="34" charset="0"/>
              <a:buChar char="•"/>
              <a:defRPr/>
            </a:pPr>
            <a:r>
              <a:rPr lang="en-GB" sz="2000" dirty="0"/>
              <a:t>Self blame</a:t>
            </a:r>
          </a:p>
          <a:p>
            <a:pPr marL="342900" indent="-342900" fontAlgn="ctr">
              <a:buFont typeface="Arial" panose="020B0604020202020204" pitchFamily="34" charset="0"/>
              <a:buChar char="•"/>
              <a:defRPr/>
            </a:pPr>
            <a:r>
              <a:rPr lang="en-GB" sz="2000" dirty="0"/>
              <a:t>Isolation and control</a:t>
            </a:r>
          </a:p>
          <a:p>
            <a:pPr marL="342900" indent="-342900" fontAlgn="ctr">
              <a:buFont typeface="Arial" panose="020B0604020202020204" pitchFamily="34" charset="0"/>
              <a:buChar char="•"/>
              <a:defRPr/>
            </a:pPr>
            <a:r>
              <a:rPr lang="en-GB" sz="2000" dirty="0"/>
              <a:t>Stress related problems</a:t>
            </a:r>
          </a:p>
          <a:p>
            <a:pPr marL="342900" indent="-342900">
              <a:buFont typeface="Arial" panose="020B0604020202020204" pitchFamily="34" charset="0"/>
              <a:buChar char="•"/>
            </a:pPr>
            <a:r>
              <a:rPr lang="en-GB" sz="2000" dirty="0"/>
              <a:t>Property damage</a:t>
            </a:r>
          </a:p>
          <a:p>
            <a:pPr marL="342900" indent="-342900">
              <a:buFont typeface="Arial" panose="020B0604020202020204" pitchFamily="34" charset="0"/>
              <a:buChar char="•"/>
            </a:pPr>
            <a:r>
              <a:rPr lang="en-GB" sz="2000" dirty="0"/>
              <a:t>Appointments: missed, frequently rescheduled, partner accompanies</a:t>
            </a:r>
          </a:p>
          <a:p>
            <a:pPr marL="342900" indent="-342900">
              <a:buFont typeface="Arial" panose="020B0604020202020204" pitchFamily="34" charset="0"/>
              <a:buChar char="•"/>
            </a:pPr>
            <a:r>
              <a:rPr lang="en-GB" sz="2000" dirty="0"/>
              <a:t>Mental distress</a:t>
            </a:r>
          </a:p>
          <a:p>
            <a:pPr marL="342900" indent="-342900">
              <a:buFont typeface="Arial" panose="020B0604020202020204" pitchFamily="34" charset="0"/>
              <a:buChar char="•"/>
            </a:pPr>
            <a:r>
              <a:rPr lang="en-GB" sz="2000" dirty="0"/>
              <a:t>Partner’s behaviour: aggressive, overly dominant, doesn’t let partner speak for themselves</a:t>
            </a:r>
          </a:p>
        </p:txBody>
      </p:sp>
      <p:pic>
        <p:nvPicPr>
          <p:cNvPr id="3" name="Picture 2"/>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409503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24744"/>
            <a:ext cx="7560840" cy="3170099"/>
          </a:xfrm>
          <a:prstGeom prst="rect">
            <a:avLst/>
          </a:prstGeom>
        </p:spPr>
        <p:txBody>
          <a:bodyPr wrap="square">
            <a:spAutoFit/>
          </a:bodyPr>
          <a:lstStyle/>
          <a:p>
            <a:pPr lvl="3"/>
            <a:endParaRPr lang="en-GB" sz="2800" b="1" dirty="0" smtClean="0">
              <a:solidFill>
                <a:schemeClr val="accent6">
                  <a:lumMod val="75000"/>
                </a:schemeClr>
              </a:solidFill>
              <a:cs typeface="Calibri" panose="020F0502020204030204" pitchFamily="34" charset="0"/>
            </a:endParaRPr>
          </a:p>
          <a:p>
            <a:pPr lvl="3"/>
            <a:r>
              <a:rPr lang="en-GB" sz="2800" b="1" dirty="0" smtClean="0">
                <a:solidFill>
                  <a:srgbClr val="FF0000"/>
                </a:solidFill>
                <a:cs typeface="Calibri" panose="020F0502020204030204" pitchFamily="34" charset="0"/>
              </a:rPr>
              <a:t>Good </a:t>
            </a:r>
            <a:r>
              <a:rPr lang="en-GB" sz="2800" b="1" dirty="0" smtClean="0">
                <a:solidFill>
                  <a:srgbClr val="FF0000"/>
                </a:solidFill>
                <a:cs typeface="Calibri" panose="020F0502020204030204" pitchFamily="34" charset="0"/>
              </a:rPr>
              <a:t>practice</a:t>
            </a:r>
          </a:p>
          <a:p>
            <a:endParaRPr lang="en-GB" dirty="0">
              <a:cs typeface="Calibri" panose="020F0502020204030204" pitchFamily="34" charset="0"/>
            </a:endParaRPr>
          </a:p>
          <a:p>
            <a:r>
              <a:rPr lang="en-GB" dirty="0" smtClean="0">
                <a:cs typeface="Calibri" panose="020F0502020204030204" pitchFamily="34" charset="0"/>
              </a:rPr>
              <a:t>Don’t </a:t>
            </a:r>
            <a:r>
              <a:rPr lang="en-GB" dirty="0">
                <a:cs typeface="Calibri" panose="020F0502020204030204" pitchFamily="34" charset="0"/>
              </a:rPr>
              <a:t>be scared to ask questions and be curious </a:t>
            </a:r>
            <a:r>
              <a:rPr lang="en-GB" b="1" dirty="0">
                <a:solidFill>
                  <a:srgbClr val="FF0000"/>
                </a:solidFill>
                <a:cs typeface="Calibri" panose="020F0502020204030204" pitchFamily="34" charset="0"/>
              </a:rPr>
              <a:t>if it is safe to do so</a:t>
            </a:r>
            <a:r>
              <a:rPr lang="en-GB" dirty="0">
                <a:cs typeface="Calibri" panose="020F0502020204030204" pitchFamily="34" charset="0"/>
              </a:rPr>
              <a:t>. This is important because:</a:t>
            </a:r>
          </a:p>
          <a:p>
            <a:pPr marL="571500" indent="-571500">
              <a:buFont typeface="Wingdings" panose="05000000000000000000" pitchFamily="2" charset="2"/>
              <a:buChar char="Ø"/>
            </a:pPr>
            <a:r>
              <a:rPr lang="en-GB" dirty="0">
                <a:cs typeface="Calibri" panose="020F0502020204030204" pitchFamily="34" charset="0"/>
              </a:rPr>
              <a:t>it can show the person you care and want to support them</a:t>
            </a:r>
          </a:p>
          <a:p>
            <a:pPr marL="571500" indent="-571500">
              <a:buFont typeface="Wingdings" panose="05000000000000000000" pitchFamily="2" charset="2"/>
              <a:buChar char="Ø"/>
            </a:pPr>
            <a:r>
              <a:rPr lang="en-GB" dirty="0">
                <a:cs typeface="Calibri" panose="020F0502020204030204" pitchFamily="34" charset="0"/>
              </a:rPr>
              <a:t>the person you’re talking to may not appear to be a ‘typical’ victim</a:t>
            </a:r>
          </a:p>
          <a:p>
            <a:pPr marL="571500" indent="-571500">
              <a:buFont typeface="Wingdings" panose="05000000000000000000" pitchFamily="2" charset="2"/>
              <a:buChar char="Ø"/>
            </a:pPr>
            <a:r>
              <a:rPr lang="en-GB" dirty="0">
                <a:cs typeface="Calibri" panose="020F0502020204030204" pitchFamily="34" charset="0"/>
              </a:rPr>
              <a:t>it allows opportunity for disclosure</a:t>
            </a:r>
          </a:p>
          <a:p>
            <a:pPr marL="571500" indent="-571500">
              <a:buFont typeface="Wingdings" panose="05000000000000000000" pitchFamily="2" charset="2"/>
              <a:buChar char="Ø"/>
            </a:pPr>
            <a:r>
              <a:rPr lang="en-GB" dirty="0">
                <a:cs typeface="Calibri" panose="020F0502020204030204" pitchFamily="34" charset="0"/>
              </a:rPr>
              <a:t>it helps to build up a bigger picture of what’s happening so you can think about risk; their sense of danger and how safe they feel  </a:t>
            </a:r>
          </a:p>
        </p:txBody>
      </p:sp>
      <p:pic>
        <p:nvPicPr>
          <p:cNvPr id="4" name="Picture 3"/>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60740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56992"/>
            <a:ext cx="7848872" cy="3170099"/>
          </a:xfrm>
          <a:prstGeom prst="rect">
            <a:avLst/>
          </a:prstGeom>
        </p:spPr>
        <p:txBody>
          <a:bodyPr wrap="square">
            <a:spAutoFit/>
          </a:bodyPr>
          <a:lstStyle/>
          <a:p>
            <a:r>
              <a:rPr lang="en-GB" sz="2000" dirty="0"/>
              <a:t>If the response is:</a:t>
            </a:r>
            <a:r>
              <a:rPr lang="en-GB" sz="2400" dirty="0"/>
              <a:t/>
            </a:r>
            <a:br>
              <a:rPr lang="en-GB" sz="2400" dirty="0"/>
            </a:br>
            <a:r>
              <a:rPr lang="en-GB" b="1" dirty="0" smtClean="0">
                <a:solidFill>
                  <a:srgbClr val="FF0000"/>
                </a:solidFill>
              </a:rPr>
              <a:t>‘</a:t>
            </a:r>
            <a:r>
              <a:rPr lang="en-GB" b="1" dirty="0">
                <a:solidFill>
                  <a:srgbClr val="FF0000"/>
                </a:solidFill>
              </a:rPr>
              <a:t>No’ </a:t>
            </a:r>
            <a:r>
              <a:rPr lang="en-GB" dirty="0"/>
              <a:t>– accept this and tell the person you will ring back or they can ring you when it is more convenient. Record that this has happened and follow up with your line manager and/or </a:t>
            </a:r>
            <a:r>
              <a:rPr lang="en-GB" dirty="0" smtClean="0"/>
              <a:t>safeguarding team if </a:t>
            </a:r>
            <a:r>
              <a:rPr lang="en-GB" dirty="0"/>
              <a:t>needed</a:t>
            </a:r>
            <a:br>
              <a:rPr lang="en-GB" dirty="0"/>
            </a:br>
            <a:r>
              <a:rPr lang="en-GB" dirty="0"/>
              <a:t/>
            </a:r>
            <a:br>
              <a:rPr lang="en-GB" dirty="0"/>
            </a:br>
            <a:r>
              <a:rPr lang="en-GB" b="1" dirty="0">
                <a:solidFill>
                  <a:srgbClr val="00B050"/>
                </a:solidFill>
              </a:rPr>
              <a:t>‘Yes’ </a:t>
            </a:r>
            <a:r>
              <a:rPr lang="en-GB" dirty="0"/>
              <a:t>- </a:t>
            </a:r>
            <a:r>
              <a:rPr lang="en-GB" dirty="0">
                <a:cs typeface="Calibri" panose="020F0502020204030204" pitchFamily="34" charset="0"/>
              </a:rPr>
              <a:t>See useful prompts/questions on the next slide but remain mindful that the person may quickly hang up or sound different if the situation changes.</a:t>
            </a:r>
            <a:br>
              <a:rPr lang="en-GB" dirty="0">
                <a:cs typeface="Calibri" panose="020F0502020204030204" pitchFamily="34" charset="0"/>
              </a:rPr>
            </a:br>
            <a:r>
              <a:rPr lang="en-GB" dirty="0">
                <a:cs typeface="Calibri" panose="020F0502020204030204" pitchFamily="34" charset="0"/>
              </a:rPr>
              <a:t/>
            </a:r>
            <a:br>
              <a:rPr lang="en-GB" dirty="0">
                <a:cs typeface="Calibri" panose="020F0502020204030204" pitchFamily="34" charset="0"/>
              </a:rPr>
            </a:br>
            <a:r>
              <a:rPr lang="en-GB" dirty="0">
                <a:cs typeface="Calibri" panose="020F0502020204030204" pitchFamily="34" charset="0"/>
              </a:rPr>
              <a:t>If you suspect the person is in the room, it can be safer to ask questions/end the call by only asking questions that require a yes/no answer</a:t>
            </a:r>
            <a:r>
              <a:rPr lang="en-GB" sz="4000" dirty="0">
                <a:solidFill>
                  <a:srgbClr val="7030A0"/>
                </a:solidFill>
                <a:cs typeface="Calibri" panose="020F0502020204030204" pitchFamily="34" charset="0"/>
              </a:rPr>
              <a:t/>
            </a:r>
            <a:br>
              <a:rPr lang="en-GB" sz="4000" dirty="0">
                <a:solidFill>
                  <a:srgbClr val="7030A0"/>
                </a:solidFill>
                <a:cs typeface="Calibri" panose="020F0502020204030204" pitchFamily="34" charset="0"/>
              </a:rPr>
            </a:br>
            <a:endParaRPr lang="en-GB" dirty="0"/>
          </a:p>
        </p:txBody>
      </p:sp>
      <p:sp>
        <p:nvSpPr>
          <p:cNvPr id="3" name="Rectangle 2"/>
          <p:cNvSpPr/>
          <p:nvPr/>
        </p:nvSpPr>
        <p:spPr>
          <a:xfrm>
            <a:off x="526538" y="404664"/>
            <a:ext cx="8136904" cy="2677656"/>
          </a:xfrm>
          <a:prstGeom prst="rect">
            <a:avLst/>
          </a:prstGeom>
        </p:spPr>
        <p:txBody>
          <a:bodyPr wrap="square">
            <a:spAutoFit/>
          </a:bodyPr>
          <a:lstStyle/>
          <a:p>
            <a:pPr algn="ctr"/>
            <a:r>
              <a:rPr lang="en-GB" sz="2800" b="1" dirty="0">
                <a:solidFill>
                  <a:schemeClr val="accent6">
                    <a:lumMod val="75000"/>
                  </a:schemeClr>
                </a:solidFill>
                <a:cs typeface="Calibri" panose="020F0502020204030204" pitchFamily="34" charset="0"/>
              </a:rPr>
              <a:t>However, </a:t>
            </a:r>
            <a:r>
              <a:rPr lang="en-GB" sz="2800" b="1" dirty="0" smtClean="0">
                <a:solidFill>
                  <a:schemeClr val="accent6">
                    <a:lumMod val="75000"/>
                  </a:schemeClr>
                </a:solidFill>
                <a:cs typeface="Calibri" panose="020F0502020204030204" pitchFamily="34" charset="0"/>
              </a:rPr>
              <a:t>if you are carrying out a telephone consultation you </a:t>
            </a:r>
            <a:r>
              <a:rPr lang="en-GB" sz="2800" b="1" dirty="0">
                <a:solidFill>
                  <a:srgbClr val="FF0000"/>
                </a:solidFill>
                <a:cs typeface="Calibri" panose="020F0502020204030204" pitchFamily="34" charset="0"/>
              </a:rPr>
              <a:t>must consider </a:t>
            </a:r>
            <a:r>
              <a:rPr lang="en-GB" sz="2800" b="1" dirty="0">
                <a:solidFill>
                  <a:schemeClr val="accent6">
                    <a:lumMod val="75000"/>
                  </a:schemeClr>
                </a:solidFill>
                <a:cs typeface="Calibri" panose="020F0502020204030204" pitchFamily="34" charset="0"/>
              </a:rPr>
              <a:t>that the perpetrator may be in the same room (or able to overhear) and/or the children might be present</a:t>
            </a:r>
            <a:r>
              <a:rPr lang="en-GB" sz="2800" b="1" u="sng" dirty="0">
                <a:solidFill>
                  <a:schemeClr val="accent6">
                    <a:lumMod val="75000"/>
                  </a:schemeClr>
                </a:solidFill>
                <a:cs typeface="Calibri" panose="020F0502020204030204" pitchFamily="34" charset="0"/>
              </a:rPr>
              <a:t/>
            </a:r>
            <a:br>
              <a:rPr lang="en-GB" sz="2800" b="1" u="sng" dirty="0">
                <a:solidFill>
                  <a:schemeClr val="accent6">
                    <a:lumMod val="75000"/>
                  </a:schemeClr>
                </a:solidFill>
                <a:cs typeface="Calibri" panose="020F0502020204030204" pitchFamily="34" charset="0"/>
              </a:rPr>
            </a:br>
            <a:r>
              <a:rPr lang="en-GB" sz="2800" b="1" u="sng" dirty="0">
                <a:solidFill>
                  <a:schemeClr val="accent6">
                    <a:lumMod val="75000"/>
                  </a:schemeClr>
                </a:solidFill>
                <a:cs typeface="Calibri" panose="020F0502020204030204" pitchFamily="34" charset="0"/>
              </a:rPr>
              <a:t>Always ask:</a:t>
            </a:r>
            <a:br>
              <a:rPr lang="en-GB" sz="2800" b="1" u="sng" dirty="0">
                <a:solidFill>
                  <a:schemeClr val="accent6">
                    <a:lumMod val="75000"/>
                  </a:schemeClr>
                </a:solidFill>
                <a:cs typeface="Calibri" panose="020F0502020204030204" pitchFamily="34" charset="0"/>
              </a:rPr>
            </a:br>
            <a:r>
              <a:rPr lang="en-GB" sz="2800" b="1" u="sng" dirty="0">
                <a:solidFill>
                  <a:schemeClr val="accent6">
                    <a:lumMod val="75000"/>
                  </a:schemeClr>
                </a:solidFill>
                <a:cs typeface="Calibri" panose="020F0502020204030204" pitchFamily="34" charset="0"/>
              </a:rPr>
              <a:t>‘Is it ok for you to talk?’</a:t>
            </a:r>
            <a:endParaRPr lang="en-GB" sz="2800" dirty="0">
              <a:solidFill>
                <a:schemeClr val="accent6">
                  <a:lumMod val="75000"/>
                </a:schemeClr>
              </a:solidFill>
            </a:endParaRPr>
          </a:p>
        </p:txBody>
      </p:sp>
    </p:spTree>
    <p:extLst>
      <p:ext uri="{BB962C8B-B14F-4D97-AF65-F5344CB8AC3E}">
        <p14:creationId xmlns:p14="http://schemas.microsoft.com/office/powerpoint/2010/main" val="339180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043608" y="836712"/>
            <a:ext cx="6759624" cy="51845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512479" y="1028343"/>
            <a:ext cx="5782952" cy="4801314"/>
          </a:xfrm>
          <a:prstGeom prst="rect">
            <a:avLst/>
          </a:prstGeom>
        </p:spPr>
        <p:txBody>
          <a:bodyPr wrap="square">
            <a:spAutoFit/>
          </a:bodyPr>
          <a:lstStyle/>
          <a:p>
            <a:pPr lvl="0" algn="ctr"/>
            <a:r>
              <a:rPr lang="en-GB" sz="3600" b="1" dirty="0" smtClean="0">
                <a:solidFill>
                  <a:srgbClr val="FF0000"/>
                </a:solidFill>
              </a:rPr>
              <a:t>ASK…</a:t>
            </a:r>
          </a:p>
          <a:p>
            <a:pPr lvl="0" algn="ctr"/>
            <a:r>
              <a:rPr lang="en-GB" b="1" dirty="0" smtClean="0"/>
              <a:t>Does </a:t>
            </a:r>
            <a:r>
              <a:rPr lang="en-GB" b="1" dirty="0"/>
              <a:t>your partner ever frighten you?</a:t>
            </a:r>
          </a:p>
          <a:p>
            <a:pPr lvl="0" algn="ctr"/>
            <a:r>
              <a:rPr lang="en-GB" b="1" dirty="0">
                <a:solidFill>
                  <a:schemeClr val="bg2"/>
                </a:solidFill>
              </a:rPr>
              <a:t>Do you spend a lot of time trying to keep your partner happy?</a:t>
            </a:r>
          </a:p>
          <a:p>
            <a:pPr lvl="0" algn="ctr"/>
            <a:r>
              <a:rPr lang="en-GB" b="1" dirty="0"/>
              <a:t>What happens when your partner is angry?</a:t>
            </a:r>
          </a:p>
          <a:p>
            <a:pPr lvl="0" algn="ctr"/>
            <a:r>
              <a:rPr lang="en-GB" b="1" dirty="0">
                <a:solidFill>
                  <a:schemeClr val="bg2"/>
                </a:solidFill>
              </a:rPr>
              <a:t>Has someone else ever frightened or hurt you or your children?</a:t>
            </a:r>
          </a:p>
          <a:p>
            <a:pPr lvl="0" algn="ctr"/>
            <a:r>
              <a:rPr lang="en-GB" b="1" dirty="0"/>
              <a:t>Do you ever have sex with your partner even if you don’t feel like it?</a:t>
            </a:r>
          </a:p>
          <a:p>
            <a:pPr lvl="0" algn="ctr"/>
            <a:r>
              <a:rPr lang="en-GB" b="1" dirty="0">
                <a:solidFill>
                  <a:schemeClr val="bg2"/>
                </a:solidFill>
              </a:rPr>
              <a:t>Has anyone ever hurt you? Who?</a:t>
            </a:r>
          </a:p>
          <a:p>
            <a:pPr lvl="0" algn="ctr"/>
            <a:r>
              <a:rPr lang="en-GB" b="1" dirty="0"/>
              <a:t>Does your partner make it difficult for you to come to attend work or other appointments? </a:t>
            </a:r>
          </a:p>
          <a:p>
            <a:pPr lvl="0" algn="ctr"/>
            <a:r>
              <a:rPr lang="en-GB" b="1" dirty="0">
                <a:solidFill>
                  <a:schemeClr val="bg2"/>
                </a:solidFill>
              </a:rPr>
              <a:t>How do you cope with your partner’s anger?</a:t>
            </a:r>
          </a:p>
          <a:p>
            <a:pPr lvl="0" algn="ctr"/>
            <a:r>
              <a:rPr lang="en-GB" b="1" dirty="0"/>
              <a:t>Where do you go when you are frightened?</a:t>
            </a:r>
          </a:p>
          <a:p>
            <a:pPr lvl="0" algn="ctr"/>
            <a:r>
              <a:rPr lang="en-GB" b="1" dirty="0">
                <a:solidFill>
                  <a:schemeClr val="bg2"/>
                </a:solidFill>
              </a:rPr>
              <a:t>Is there anyone you can talk to when you are frightened or upset?</a:t>
            </a:r>
          </a:p>
        </p:txBody>
      </p:sp>
      <p:pic>
        <p:nvPicPr>
          <p:cNvPr id="4" name="Picture 3"/>
          <p:cNvPicPr/>
          <p:nvPr/>
        </p:nvPicPr>
        <p:blipFill>
          <a:blip r:embed="rId3" cstate="print">
            <a:extLst>
              <a:ext uri="{28A0092B-C50C-407E-A947-70E740481C1C}">
                <a14:useLocalDpi xmlns:a14="http://schemas.microsoft.com/office/drawing/2010/main" val="0"/>
              </a:ext>
            </a:extLst>
          </a:blip>
          <a:srcRect l="2" t="8121" r="82391" b="72391"/>
          <a:stretch>
            <a:fillRect/>
          </a:stretch>
        </p:blipFill>
        <p:spPr bwMode="auto">
          <a:xfrm>
            <a:off x="6660232" y="383845"/>
            <a:ext cx="2098933" cy="452867"/>
          </a:xfrm>
          <a:prstGeom prst="rect">
            <a:avLst/>
          </a:prstGeom>
          <a:noFill/>
          <a:ln>
            <a:noFill/>
          </a:ln>
        </p:spPr>
      </p:pic>
    </p:spTree>
    <p:extLst>
      <p:ext uri="{BB962C8B-B14F-4D97-AF65-F5344CB8AC3E}">
        <p14:creationId xmlns:p14="http://schemas.microsoft.com/office/powerpoint/2010/main" val="105864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340768"/>
            <a:ext cx="7175351" cy="1793167"/>
          </a:xfrm>
        </p:spPr>
        <p:txBody>
          <a:bodyPr/>
          <a:lstStyle/>
          <a:p>
            <a:r>
              <a:rPr lang="en-GB" dirty="0" smtClean="0"/>
              <a:t>Safeguarding Team</a:t>
            </a:r>
            <a:endParaRPr lang="en-GB" dirty="0"/>
          </a:p>
        </p:txBody>
      </p:sp>
      <p:sp>
        <p:nvSpPr>
          <p:cNvPr id="3" name="Subtitle 2"/>
          <p:cNvSpPr>
            <a:spLocks noGrp="1"/>
          </p:cNvSpPr>
          <p:nvPr>
            <p:ph type="subTitle" idx="1"/>
          </p:nvPr>
        </p:nvSpPr>
        <p:spPr>
          <a:xfrm>
            <a:off x="1547664" y="3356992"/>
            <a:ext cx="5637010" cy="882119"/>
          </a:xfrm>
        </p:spPr>
        <p:txBody>
          <a:bodyPr>
            <a:normAutofit fontScale="85000" lnSpcReduction="10000"/>
          </a:bodyPr>
          <a:lstStyle/>
          <a:p>
            <a:r>
              <a:rPr lang="en-GB" dirty="0" smtClean="0"/>
              <a:t>Please seek advice from CHFT safeguarding team and/or follow existing procedures in relation to responding to and referring to Domestic abuse</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
        <p:nvSpPr>
          <p:cNvPr id="5" name="Subtitle 2"/>
          <p:cNvSpPr txBox="1">
            <a:spLocks/>
          </p:cNvSpPr>
          <p:nvPr/>
        </p:nvSpPr>
        <p:spPr>
          <a:xfrm>
            <a:off x="1682239" y="4869160"/>
            <a:ext cx="5637010" cy="882119"/>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GB" dirty="0" smtClean="0"/>
              <a:t>01422 224570 (CRH x4570)</a:t>
            </a:r>
          </a:p>
          <a:p>
            <a:r>
              <a:rPr lang="en-GB" dirty="0" smtClean="0">
                <a:hlinkClick r:id="rId3"/>
              </a:rPr>
              <a:t>chft.safeguarding@nhs.net</a:t>
            </a:r>
            <a:r>
              <a:rPr lang="en-GB" dirty="0" smtClean="0"/>
              <a:t> or </a:t>
            </a:r>
            <a:r>
              <a:rPr lang="en-GB" dirty="0" smtClean="0">
                <a:hlinkClick r:id="rId4"/>
              </a:rPr>
              <a:t>domestic.abuse@nhs.net</a:t>
            </a:r>
            <a:r>
              <a:rPr lang="en-GB" dirty="0" smtClean="0"/>
              <a:t> </a:t>
            </a:r>
            <a:endParaRPr lang="en-GB" dirty="0"/>
          </a:p>
        </p:txBody>
      </p:sp>
    </p:spTree>
    <p:extLst>
      <p:ext uri="{BB962C8B-B14F-4D97-AF65-F5344CB8AC3E}">
        <p14:creationId xmlns:p14="http://schemas.microsoft.com/office/powerpoint/2010/main" val="424596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rot="297306">
            <a:off x="2246470" y="19113"/>
            <a:ext cx="4470492" cy="1368152"/>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1452" y="188640"/>
            <a:ext cx="8182995" cy="7078861"/>
          </a:xfrm>
          <a:prstGeom prst="rect">
            <a:avLst/>
          </a:prstGeom>
        </p:spPr>
        <p:txBody>
          <a:bodyPr wrap="square">
            <a:spAutoFit/>
          </a:bodyPr>
          <a:lstStyle/>
          <a:p>
            <a:endParaRPr lang="en-GB" b="1" dirty="0">
              <a:solidFill>
                <a:srgbClr val="FF0000"/>
              </a:solidFill>
            </a:endParaRPr>
          </a:p>
          <a:p>
            <a:pPr lvl="1" algn="ctr"/>
            <a:r>
              <a:rPr lang="en-GB" sz="2400" b="1" dirty="0" smtClean="0">
                <a:solidFill>
                  <a:schemeClr val="accent5">
                    <a:lumMod val="75000"/>
                  </a:schemeClr>
                </a:solidFill>
              </a:rPr>
              <a:t>EMERGENCY RESPONSE</a:t>
            </a:r>
          </a:p>
          <a:p>
            <a:endParaRPr lang="en-GB" sz="2400" b="1" dirty="0" smtClean="0">
              <a:solidFill>
                <a:srgbClr val="FF0000"/>
              </a:solidFill>
            </a:endParaRPr>
          </a:p>
          <a:p>
            <a:r>
              <a:rPr lang="en-GB" sz="2400" b="1" dirty="0" smtClean="0">
                <a:solidFill>
                  <a:schemeClr val="accent5">
                    <a:lumMod val="75000"/>
                  </a:schemeClr>
                </a:solidFill>
              </a:rPr>
              <a:t>WEST </a:t>
            </a:r>
            <a:r>
              <a:rPr lang="en-GB" sz="2400" b="1" dirty="0">
                <a:solidFill>
                  <a:schemeClr val="accent5">
                    <a:lumMod val="75000"/>
                  </a:schemeClr>
                </a:solidFill>
              </a:rPr>
              <a:t>YORKHIRE POLICE</a:t>
            </a:r>
          </a:p>
          <a:p>
            <a:pPr marL="457200" indent="-457200">
              <a:buFont typeface="Arial" panose="020B0604020202020204" pitchFamily="34" charset="0"/>
              <a:buChar char="•"/>
            </a:pPr>
            <a:r>
              <a:rPr lang="en-GB" sz="2400" b="1" dirty="0"/>
              <a:t>Call 999 if immediate or substantial risk; danger to life (101 for anything else</a:t>
            </a:r>
            <a:r>
              <a:rPr lang="en-GB" sz="2400" b="1" dirty="0" smtClean="0"/>
              <a:t>)</a:t>
            </a:r>
          </a:p>
          <a:p>
            <a:endParaRPr lang="en-GB" sz="2400" b="1" dirty="0"/>
          </a:p>
          <a:p>
            <a:r>
              <a:rPr lang="en-GB" sz="2400" b="1" dirty="0">
                <a:solidFill>
                  <a:schemeClr val="accent5">
                    <a:lumMod val="75000"/>
                  </a:schemeClr>
                </a:solidFill>
              </a:rPr>
              <a:t>CONCERNS ABOUT A CHILD</a:t>
            </a:r>
          </a:p>
          <a:p>
            <a:pPr marL="457200" indent="-457200">
              <a:buFont typeface="Arial" panose="020B0604020202020204" pitchFamily="34" charset="0"/>
              <a:buChar char="•"/>
            </a:pPr>
            <a:r>
              <a:rPr lang="en-GB" sz="2400" b="1" dirty="0"/>
              <a:t>Kirklees Children’s Services: </a:t>
            </a:r>
            <a:r>
              <a:rPr lang="en-GB" sz="2400" dirty="0"/>
              <a:t>call 01484 456848 (Mon-Fri 9am – 5pm). </a:t>
            </a:r>
            <a:endParaRPr lang="en-GB" sz="2400" dirty="0" smtClean="0"/>
          </a:p>
          <a:p>
            <a:r>
              <a:rPr lang="en-GB" sz="2400" dirty="0" smtClean="0"/>
              <a:t>     </a:t>
            </a:r>
            <a:r>
              <a:rPr lang="en-GB" sz="2000" dirty="0" smtClean="0"/>
              <a:t>Out </a:t>
            </a:r>
            <a:r>
              <a:rPr lang="en-GB" sz="2000" dirty="0"/>
              <a:t>of hours call: 01484 414933 (Emergency Duty Team)</a:t>
            </a:r>
          </a:p>
          <a:p>
            <a:pPr marL="457200" indent="-457200">
              <a:buFont typeface="Arial" panose="020B0604020202020204" pitchFamily="34" charset="0"/>
              <a:buChar char="•"/>
            </a:pPr>
            <a:r>
              <a:rPr lang="en-GB" sz="2400" b="1" dirty="0"/>
              <a:t>Calderdale MAST: </a:t>
            </a:r>
            <a:r>
              <a:rPr lang="en-GB" sz="2400" dirty="0"/>
              <a:t>01422 393336, (Mon-Fri 9am – 5pm</a:t>
            </a:r>
            <a:r>
              <a:rPr lang="en-GB" sz="2400" dirty="0" smtClean="0"/>
              <a:t>) </a:t>
            </a:r>
            <a:r>
              <a:rPr lang="en-GB" sz="2000" dirty="0" smtClean="0"/>
              <a:t>Out </a:t>
            </a:r>
            <a:r>
              <a:rPr lang="en-GB" sz="2000" dirty="0"/>
              <a:t>of hours call: </a:t>
            </a:r>
            <a:r>
              <a:rPr lang="en-GB" sz="2000" dirty="0" smtClean="0"/>
              <a:t>01422 288000 (Emergency </a:t>
            </a:r>
            <a:r>
              <a:rPr lang="en-GB" sz="2000" dirty="0"/>
              <a:t>Duty Team</a:t>
            </a:r>
            <a:r>
              <a:rPr lang="en-GB" sz="2000" dirty="0" smtClean="0"/>
              <a:t>)</a:t>
            </a:r>
          </a:p>
          <a:p>
            <a:endParaRPr lang="en-GB" sz="2400" b="1" dirty="0"/>
          </a:p>
          <a:p>
            <a:r>
              <a:rPr lang="en-GB" sz="2400" b="1" dirty="0">
                <a:solidFill>
                  <a:schemeClr val="accent5">
                    <a:lumMod val="75000"/>
                  </a:schemeClr>
                </a:solidFill>
              </a:rPr>
              <a:t>CONCERNS FOR A VULNERABLE ADULT</a:t>
            </a:r>
          </a:p>
          <a:p>
            <a:pPr marL="457200" indent="-457200">
              <a:buFont typeface="Arial" panose="020B0604020202020204" pitchFamily="34" charset="0"/>
              <a:buChar char="•"/>
            </a:pPr>
            <a:r>
              <a:rPr lang="en-GB" sz="2400" b="1" dirty="0"/>
              <a:t>Kirklees Gateway to Care: </a:t>
            </a:r>
            <a:r>
              <a:rPr lang="en-GB" sz="2400" dirty="0"/>
              <a:t>call 01484 414933 </a:t>
            </a:r>
          </a:p>
          <a:p>
            <a:pPr marL="457200" indent="-457200">
              <a:buFont typeface="Arial" panose="020B0604020202020204" pitchFamily="34" charset="0"/>
              <a:buChar char="•"/>
            </a:pPr>
            <a:r>
              <a:rPr lang="en-GB" sz="2400" b="1" dirty="0"/>
              <a:t>Calderdale Gateway to Care</a:t>
            </a:r>
            <a:r>
              <a:rPr lang="en-GB" sz="2400" dirty="0"/>
              <a:t>: call 01422 393000</a:t>
            </a:r>
          </a:p>
          <a:p>
            <a:pPr algn="ctr"/>
            <a:r>
              <a:rPr lang="en-GB" sz="2000" dirty="0"/>
              <a:t>(these numbers also diverts to Emergency Duty outside office hours)</a:t>
            </a:r>
          </a:p>
          <a:p>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6372200" y="528539"/>
            <a:ext cx="2386965" cy="594995"/>
          </a:xfrm>
          <a:prstGeom prst="rect">
            <a:avLst/>
          </a:prstGeom>
          <a:noFill/>
          <a:ln>
            <a:noFill/>
          </a:ln>
        </p:spPr>
      </p:pic>
    </p:spTree>
    <p:extLst>
      <p:ext uri="{BB962C8B-B14F-4D97-AF65-F5344CB8AC3E}">
        <p14:creationId xmlns:p14="http://schemas.microsoft.com/office/powerpoint/2010/main" val="828544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04768"/>
            <a:ext cx="7488832" cy="6894195"/>
          </a:xfrm>
          <a:prstGeom prst="rect">
            <a:avLst/>
          </a:prstGeom>
        </p:spPr>
        <p:txBody>
          <a:bodyPr wrap="square">
            <a:spAutoFit/>
          </a:bodyPr>
          <a:lstStyle/>
          <a:p>
            <a:r>
              <a:rPr lang="en-GB" sz="2800" b="1" dirty="0" smtClean="0"/>
              <a:t>	</a:t>
            </a:r>
            <a:r>
              <a:rPr lang="en-GB" sz="2800" b="1" dirty="0" smtClean="0">
                <a:solidFill>
                  <a:srgbClr val="FF0000"/>
                </a:solidFill>
              </a:rPr>
              <a:t>Signposting &amp; support </a:t>
            </a:r>
            <a:r>
              <a:rPr lang="en-GB" sz="2800" b="1" dirty="0" smtClean="0">
                <a:solidFill>
                  <a:srgbClr val="FF0000"/>
                </a:solidFill>
              </a:rPr>
              <a:t>available</a:t>
            </a:r>
            <a:endParaRPr lang="en-GB" sz="2800" b="1" dirty="0" smtClean="0">
              <a:solidFill>
                <a:srgbClr val="FF0000"/>
              </a:solidFill>
            </a:endParaRP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sz="2000" b="1" dirty="0" smtClean="0"/>
              <a:t>Pennine </a:t>
            </a:r>
            <a:r>
              <a:rPr lang="en-GB" sz="2000" b="1" dirty="0"/>
              <a:t>Domestic Abuse Partnership (Kirklees residents)</a:t>
            </a:r>
          </a:p>
          <a:p>
            <a:r>
              <a:rPr lang="en-GB" sz="2000" dirty="0"/>
              <a:t>	0800 0527222 (24 hour helpline)</a:t>
            </a:r>
          </a:p>
          <a:p>
            <a:pPr marL="285750" indent="-285750">
              <a:buFont typeface="Arial" panose="020B0604020202020204" pitchFamily="34" charset="0"/>
              <a:buChar char="•"/>
            </a:pPr>
            <a:r>
              <a:rPr lang="en-GB" sz="2000" b="1" dirty="0"/>
              <a:t>Staying Safe (Calderdale Residents)</a:t>
            </a:r>
          </a:p>
          <a:p>
            <a:pPr lvl="2"/>
            <a:r>
              <a:rPr lang="en-GB" sz="2000" dirty="0"/>
              <a:t>01422 323339 – Dedicated Health IDVA role 07590884206 </a:t>
            </a:r>
          </a:p>
          <a:p>
            <a:pPr marL="285750" indent="-285750">
              <a:buFont typeface="Arial" panose="020B0604020202020204" pitchFamily="34" charset="0"/>
              <a:buChar char="•"/>
            </a:pPr>
            <a:r>
              <a:rPr lang="en-GB" sz="2000" b="1" dirty="0"/>
              <a:t>Women Centre (Kirklees and Calderdale)</a:t>
            </a:r>
          </a:p>
          <a:p>
            <a:r>
              <a:rPr lang="en-GB" sz="2000" dirty="0"/>
              <a:t>	01484 450866</a:t>
            </a:r>
            <a:endParaRPr lang="en-GB" sz="2000" b="1" dirty="0"/>
          </a:p>
          <a:p>
            <a:pPr marL="285750" indent="-285750">
              <a:buFont typeface="Arial" panose="020B0604020202020204" pitchFamily="34" charset="0"/>
              <a:buChar char="•"/>
            </a:pPr>
            <a:r>
              <a:rPr lang="en-GB" sz="2000" b="1" dirty="0"/>
              <a:t>Freephone National Domestic Abuse Helpline, run by Refuge</a:t>
            </a:r>
            <a:r>
              <a:rPr lang="en-GB" sz="2000" dirty="0"/>
              <a:t/>
            </a:r>
            <a:br>
              <a:rPr lang="en-GB" sz="2000" dirty="0"/>
            </a:br>
            <a:r>
              <a:rPr lang="en-GB" sz="2000" dirty="0"/>
              <a:t>	0808 200 0247</a:t>
            </a:r>
            <a:br>
              <a:rPr lang="en-GB" sz="2000" dirty="0"/>
            </a:br>
            <a:r>
              <a:rPr lang="en-GB" sz="2000" dirty="0"/>
              <a:t>	</a:t>
            </a:r>
            <a:r>
              <a:rPr lang="en-GB" sz="2000" dirty="0">
                <a:hlinkClick r:id="rId2"/>
              </a:rPr>
              <a:t>www.nationaldahelpline.org.uk</a:t>
            </a:r>
            <a:endParaRPr lang="en-GB" sz="2000" dirty="0"/>
          </a:p>
          <a:p>
            <a:pPr marL="285750" indent="-285750">
              <a:buFont typeface="Arial" panose="020B0604020202020204" pitchFamily="34" charset="0"/>
              <a:buChar char="•"/>
            </a:pPr>
            <a:r>
              <a:rPr lang="en-GB" sz="2000" b="1" dirty="0" err="1"/>
              <a:t>Galop</a:t>
            </a:r>
            <a:r>
              <a:rPr lang="en-GB" sz="2000" b="1" dirty="0"/>
              <a:t> (for lesbian, gay, bisexual and transgender people)</a:t>
            </a:r>
            <a:r>
              <a:rPr lang="en-GB" sz="2000" dirty="0"/>
              <a:t/>
            </a:r>
            <a:br>
              <a:rPr lang="en-GB" sz="2000" dirty="0"/>
            </a:br>
            <a:r>
              <a:rPr lang="en-GB" sz="2000" dirty="0"/>
              <a:t>	0800 999 5428</a:t>
            </a:r>
            <a:br>
              <a:rPr lang="en-GB" sz="2000" dirty="0"/>
            </a:br>
            <a:r>
              <a:rPr lang="en-GB" sz="2000" dirty="0"/>
              <a:t>	</a:t>
            </a:r>
            <a:r>
              <a:rPr lang="en-GB" sz="2000" dirty="0">
                <a:hlinkClick r:id="rId3"/>
              </a:rPr>
              <a:t>www.galop.org.uk</a:t>
            </a:r>
            <a:endParaRPr lang="en-GB" sz="2000" dirty="0"/>
          </a:p>
          <a:p>
            <a:pPr marL="285750" indent="-285750">
              <a:buFont typeface="Arial" panose="020B0604020202020204" pitchFamily="34" charset="0"/>
              <a:buChar char="•"/>
            </a:pPr>
            <a:r>
              <a:rPr lang="en-GB" sz="2000" b="1" dirty="0"/>
              <a:t>Men’s Advice Line</a:t>
            </a:r>
            <a:r>
              <a:rPr lang="en-GB" sz="2000" dirty="0"/>
              <a:t/>
            </a:r>
            <a:br>
              <a:rPr lang="en-GB" sz="2000" dirty="0"/>
            </a:br>
            <a:r>
              <a:rPr lang="en-GB" sz="2000" dirty="0"/>
              <a:t>	0808 801 0327</a:t>
            </a:r>
            <a:br>
              <a:rPr lang="en-GB" sz="2000" dirty="0"/>
            </a:br>
            <a:r>
              <a:rPr lang="en-GB" sz="2000" dirty="0"/>
              <a:t>	</a:t>
            </a:r>
            <a:r>
              <a:rPr lang="en-GB" sz="2000" dirty="0">
                <a:hlinkClick r:id="rId4"/>
              </a:rPr>
              <a:t>www.mensadviceline.org.uk</a:t>
            </a:r>
            <a:endParaRPr lang="en-GB" sz="2000" dirty="0"/>
          </a:p>
          <a:p>
            <a:pPr marL="285750" indent="-285750">
              <a:buFont typeface="Arial" panose="020B0604020202020204" pitchFamily="34" charset="0"/>
              <a:buChar char="•"/>
            </a:pPr>
            <a:r>
              <a:rPr lang="en-GB" sz="2000" b="1" dirty="0"/>
              <a:t>Rape Crisis (England and Wales)</a:t>
            </a:r>
            <a:r>
              <a:rPr lang="en-GB" sz="2000" dirty="0"/>
              <a:t/>
            </a:r>
            <a:br>
              <a:rPr lang="en-GB" sz="2000" dirty="0"/>
            </a:br>
            <a:r>
              <a:rPr lang="en-GB" sz="2000" dirty="0"/>
              <a:t>	0808 802 9999</a:t>
            </a:r>
            <a:br>
              <a:rPr lang="en-GB" sz="2000" dirty="0"/>
            </a:br>
            <a:r>
              <a:rPr lang="en-GB" sz="2000" dirty="0"/>
              <a:t>	</a:t>
            </a:r>
            <a:r>
              <a:rPr lang="en-GB" sz="2000" dirty="0">
                <a:hlinkClick r:id="rId5"/>
              </a:rPr>
              <a:t>www.rapecrisis.org.uk</a:t>
            </a:r>
            <a:endParaRPr lang="en-GB" sz="2000" dirty="0"/>
          </a:p>
          <a:p>
            <a:r>
              <a:rPr lang="en-GB" dirty="0"/>
              <a:t/>
            </a:r>
            <a:br>
              <a:rPr lang="en-GB" dirty="0"/>
            </a:br>
            <a:endParaRPr lang="en-GB" dirty="0"/>
          </a:p>
        </p:txBody>
      </p:sp>
      <p:pic>
        <p:nvPicPr>
          <p:cNvPr id="3" name="Picture 2"/>
          <p:cNvPicPr/>
          <p:nvPr/>
        </p:nvPicPr>
        <p:blipFill>
          <a:blip r:embed="rId6" cstate="print">
            <a:extLst>
              <a:ext uri="{28A0092B-C50C-407E-A947-70E740481C1C}">
                <a14:useLocalDpi xmlns:a14="http://schemas.microsoft.com/office/drawing/2010/main" val="0"/>
              </a:ext>
            </a:extLst>
          </a:blip>
          <a:srcRect l="2" t="8121" r="82391" b="72391"/>
          <a:stretch>
            <a:fillRect/>
          </a:stretch>
        </p:blipFill>
        <p:spPr bwMode="auto">
          <a:xfrm>
            <a:off x="6948264" y="98374"/>
            <a:ext cx="1976806" cy="412787"/>
          </a:xfrm>
          <a:prstGeom prst="rect">
            <a:avLst/>
          </a:prstGeom>
          <a:noFill/>
          <a:ln>
            <a:noFill/>
          </a:ln>
        </p:spPr>
      </p:pic>
    </p:spTree>
    <p:extLst>
      <p:ext uri="{BB962C8B-B14F-4D97-AF65-F5344CB8AC3E}">
        <p14:creationId xmlns:p14="http://schemas.microsoft.com/office/powerpoint/2010/main" val="282213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1092327"/>
            <a:ext cx="8208912" cy="4185761"/>
          </a:xfrm>
          <a:prstGeom prst="rect">
            <a:avLst/>
          </a:prstGeom>
        </p:spPr>
        <p:txBody>
          <a:bodyPr wrap="square">
            <a:spAutoFit/>
          </a:bodyPr>
          <a:lstStyle/>
          <a:p>
            <a:r>
              <a:rPr lang="en-GB" sz="2800" b="1" dirty="0" smtClean="0"/>
              <a:t>    </a:t>
            </a:r>
            <a:r>
              <a:rPr lang="en-GB" sz="2800" b="1" dirty="0" smtClean="0">
                <a:solidFill>
                  <a:srgbClr val="FF0000"/>
                </a:solidFill>
              </a:rPr>
              <a:t>Increased risk – </a:t>
            </a:r>
            <a:r>
              <a:rPr lang="en-GB" sz="2800" b="1" dirty="0" err="1" smtClean="0">
                <a:solidFill>
                  <a:srgbClr val="FF0000"/>
                </a:solidFill>
              </a:rPr>
              <a:t>Covid</a:t>
            </a:r>
            <a:r>
              <a:rPr lang="en-GB" sz="2800" b="1" dirty="0" smtClean="0">
                <a:solidFill>
                  <a:srgbClr val="FF0000"/>
                </a:solidFill>
              </a:rPr>
              <a:t> 19</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sz="2000" dirty="0"/>
              <a:t>Whilst the nation is being instructed to comply with social distancing and self-isolation, it is important to recognise that these understandable measures may mean that the risk of harm (both in frequency and severity) for those experiencing, or at risk of experiencing domestic abuse may actually increase</a:t>
            </a:r>
          </a:p>
          <a:p>
            <a:pPr marL="457200" indent="-457200">
              <a:buFont typeface="Arial" panose="020B0604020202020204" pitchFamily="34" charset="0"/>
              <a:buChar char="•"/>
            </a:pPr>
            <a:r>
              <a:rPr lang="en-GB" sz="2000" dirty="0" smtClean="0"/>
              <a:t>Domestic </a:t>
            </a:r>
            <a:r>
              <a:rPr lang="en-GB" sz="2000" dirty="0"/>
              <a:t>abuse has always been a ‘hidden’ crime that takes place behind closed </a:t>
            </a:r>
            <a:r>
              <a:rPr lang="en-GB" sz="2000" dirty="0" smtClean="0"/>
              <a:t>doors</a:t>
            </a:r>
          </a:p>
          <a:p>
            <a:pPr marL="457200" indent="-457200">
              <a:buFont typeface="Arial" panose="020B0604020202020204" pitchFamily="34" charset="0"/>
              <a:buChar char="•"/>
            </a:pPr>
            <a:r>
              <a:rPr lang="en-GB" sz="2000" dirty="0" smtClean="0"/>
              <a:t>Adults at risk and children do not get the level of support they need</a:t>
            </a:r>
            <a:endParaRPr lang="en-GB" sz="2000" dirty="0"/>
          </a:p>
          <a:p>
            <a:pPr marL="457200" indent="-457200">
              <a:buFont typeface="Arial" panose="020B0604020202020204" pitchFamily="34" charset="0"/>
              <a:buChar char="•"/>
            </a:pPr>
            <a:r>
              <a:rPr lang="en-GB" sz="2000" dirty="0" smtClean="0"/>
              <a:t>Risks are expected to continue to increase </a:t>
            </a:r>
            <a:r>
              <a:rPr lang="en-GB" sz="2000" b="1" dirty="0" smtClean="0"/>
              <a:t>significantly </a:t>
            </a:r>
          </a:p>
          <a:p>
            <a:pPr marL="457200" indent="-457200">
              <a:buFont typeface="Arial" panose="020B0604020202020204" pitchFamily="34" charset="0"/>
              <a:buChar char="•"/>
            </a:pPr>
            <a:r>
              <a:rPr lang="en-GB" sz="2000" dirty="0" smtClean="0"/>
              <a:t>There is increased risk to children where domestic abuse is in the home due to increased stress and tension </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360150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08720"/>
            <a:ext cx="8136904" cy="4955203"/>
          </a:xfrm>
          <a:prstGeom prst="rect">
            <a:avLst/>
          </a:prstGeom>
        </p:spPr>
        <p:txBody>
          <a:bodyPr wrap="square">
            <a:spAutoFit/>
          </a:bodyPr>
          <a:lstStyle/>
          <a:p>
            <a:pPr lvl="5"/>
            <a:r>
              <a:rPr lang="en-GB" sz="2800" b="1" dirty="0" smtClean="0">
                <a:solidFill>
                  <a:srgbClr val="FF0000"/>
                </a:solidFill>
              </a:rPr>
              <a:t>WHY?</a:t>
            </a:r>
          </a:p>
          <a:p>
            <a:pPr lvl="5"/>
            <a:endParaRPr lang="en-GB" b="1" dirty="0" smtClean="0"/>
          </a:p>
          <a:p>
            <a:pPr marL="457200" lvl="0" indent="-457200">
              <a:buFont typeface="Arial" panose="020B0604020202020204" pitchFamily="34" charset="0"/>
              <a:buChar char="•"/>
            </a:pPr>
            <a:r>
              <a:rPr lang="en-GB" dirty="0" smtClean="0"/>
              <a:t>Self-isolation</a:t>
            </a:r>
            <a:r>
              <a:rPr lang="en-GB" dirty="0"/>
              <a:t>, more home working and additional childcare responsibilities have the potential to make those at risk more invisible with less chance to seek help/disclose if abuse is happening. </a:t>
            </a:r>
            <a:endParaRPr lang="en-GB" dirty="0" smtClean="0"/>
          </a:p>
          <a:p>
            <a:pPr marL="457200" lvl="0" indent="-457200">
              <a:buFont typeface="Arial" panose="020B0604020202020204" pitchFamily="34" charset="0"/>
              <a:buChar char="•"/>
            </a:pPr>
            <a:r>
              <a:rPr lang="en-GB" dirty="0" smtClean="0"/>
              <a:t>Home </a:t>
            </a:r>
            <a:r>
              <a:rPr lang="en-GB" dirty="0"/>
              <a:t>for </a:t>
            </a:r>
            <a:r>
              <a:rPr lang="en-GB" dirty="0" smtClean="0"/>
              <a:t>many families </a:t>
            </a:r>
            <a:r>
              <a:rPr lang="en-GB" dirty="0"/>
              <a:t>is not a place of safety, but a place where they will face a potential increase in violence and psychological abuse as well as even greater </a:t>
            </a:r>
            <a:r>
              <a:rPr lang="en-GB" dirty="0" smtClean="0"/>
              <a:t>isolation</a:t>
            </a:r>
          </a:p>
          <a:p>
            <a:pPr marL="457200" lvl="0" indent="-457200">
              <a:buFont typeface="Arial" panose="020B0604020202020204" pitchFamily="34" charset="0"/>
              <a:buChar char="•"/>
            </a:pPr>
            <a:r>
              <a:rPr lang="en-GB" dirty="0" smtClean="0"/>
              <a:t>Most </a:t>
            </a:r>
            <a:r>
              <a:rPr lang="en-GB" dirty="0"/>
              <a:t>children will not be attending school so there is less opportunity for staff and partners to pick up on </a:t>
            </a:r>
            <a:r>
              <a:rPr lang="en-GB" dirty="0" smtClean="0"/>
              <a:t>issues</a:t>
            </a:r>
          </a:p>
          <a:p>
            <a:pPr marL="457200" lvl="0" indent="-457200">
              <a:buFont typeface="Arial" panose="020B0604020202020204" pitchFamily="34" charset="0"/>
              <a:buChar char="•"/>
            </a:pPr>
            <a:r>
              <a:rPr lang="en-GB" dirty="0"/>
              <a:t>The mental health of both victims and perpetrators could be significantly and adversely affected</a:t>
            </a:r>
          </a:p>
          <a:p>
            <a:pPr marL="457200" lvl="0" indent="-457200">
              <a:buFont typeface="Arial" panose="020B0604020202020204" pitchFamily="34" charset="0"/>
              <a:buChar char="•"/>
            </a:pPr>
            <a:r>
              <a:rPr lang="en-GB" dirty="0"/>
              <a:t>Lack of social and sporting events may increase frustrations within the home</a:t>
            </a:r>
          </a:p>
          <a:p>
            <a:pPr marL="457200" lvl="0" indent="-457200">
              <a:buFont typeface="Arial" panose="020B0604020202020204" pitchFamily="34" charset="0"/>
              <a:buChar char="•"/>
            </a:pPr>
            <a:r>
              <a:rPr lang="en-GB" dirty="0"/>
              <a:t>Worries about finance and day to day living are likely to become more evident which could increase risk</a:t>
            </a:r>
          </a:p>
          <a:p>
            <a:pPr marL="457200" lvl="0" indent="-457200">
              <a:buFont typeface="Arial" panose="020B0604020202020204" pitchFamily="34" charset="0"/>
              <a:buChar char="•"/>
            </a:pPr>
            <a:r>
              <a:rPr lang="en-GB" dirty="0"/>
              <a:t>Increased issues over child contact</a:t>
            </a:r>
          </a:p>
          <a:p>
            <a:pPr lvl="0"/>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100696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84784"/>
            <a:ext cx="6912768" cy="3847207"/>
          </a:xfrm>
          <a:prstGeom prst="rect">
            <a:avLst/>
          </a:prstGeom>
        </p:spPr>
        <p:txBody>
          <a:bodyPr wrap="square">
            <a:spAutoFit/>
          </a:bodyPr>
          <a:lstStyle/>
          <a:p>
            <a:r>
              <a:rPr lang="en-GB" sz="2800" b="1" dirty="0" smtClean="0"/>
              <a:t>	</a:t>
            </a:r>
            <a:r>
              <a:rPr lang="en-GB" sz="2800" b="1" dirty="0" smtClean="0">
                <a:solidFill>
                  <a:srgbClr val="FF0000"/>
                </a:solidFill>
              </a:rPr>
              <a:t>What can I do?</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Complete </a:t>
            </a:r>
            <a:r>
              <a:rPr lang="en-GB" dirty="0"/>
              <a:t>this briefing so that you are familiar with the types of domestic abuse and know how to signpost/refer someone into specialist support </a:t>
            </a:r>
            <a:r>
              <a:rPr lang="en-GB" dirty="0" smtClean="0"/>
              <a:t>services</a:t>
            </a:r>
          </a:p>
          <a:p>
            <a:endParaRPr lang="en-GB" dirty="0"/>
          </a:p>
          <a:p>
            <a:pPr marL="457200" indent="-457200">
              <a:buFont typeface="Arial" panose="020B0604020202020204" pitchFamily="34" charset="0"/>
              <a:buChar char="•"/>
            </a:pPr>
            <a:r>
              <a:rPr lang="en-GB" dirty="0"/>
              <a:t>Keep communication channels open with vulnerable people and </a:t>
            </a:r>
            <a:r>
              <a:rPr lang="en-GB" dirty="0" smtClean="0"/>
              <a:t>households</a:t>
            </a:r>
          </a:p>
          <a:p>
            <a:endParaRPr lang="en-GB" dirty="0"/>
          </a:p>
          <a:p>
            <a:pPr marL="457200" indent="-457200">
              <a:buFont typeface="Arial" panose="020B0604020202020204" pitchFamily="34" charset="0"/>
              <a:buChar char="•"/>
            </a:pPr>
            <a:r>
              <a:rPr lang="en-GB" dirty="0"/>
              <a:t>Speak (remotely) to your friend, neighbours, colleagues, staff and teams so that we can be the ‘eyes and ears’ within our communities. Even more so, during this </a:t>
            </a:r>
            <a:r>
              <a:rPr lang="en-GB" dirty="0" smtClean="0"/>
              <a:t>period</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21209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3"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331201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556792"/>
            <a:ext cx="5400600" cy="3939540"/>
          </a:xfrm>
          <a:prstGeom prst="rect">
            <a:avLst/>
          </a:prstGeom>
        </p:spPr>
        <p:txBody>
          <a:bodyPr wrap="square">
            <a:spAutoFit/>
          </a:bodyPr>
          <a:lstStyle/>
          <a:p>
            <a:r>
              <a:rPr lang="en-GB" sz="2800" b="1" dirty="0" smtClean="0">
                <a:solidFill>
                  <a:srgbClr val="FF0000"/>
                </a:solidFill>
              </a:rPr>
              <a:t>Definition</a:t>
            </a:r>
          </a:p>
          <a:p>
            <a:endParaRPr lang="en-GB" b="1" dirty="0"/>
          </a:p>
          <a:p>
            <a:r>
              <a:rPr lang="en-GB" sz="2400" b="1" i="1" dirty="0"/>
              <a:t>‘Any incident or pattern of incidents of controlling, coercive or threatening behaviour,  violence or abuse between those aged </a:t>
            </a:r>
            <a:r>
              <a:rPr lang="en-GB" sz="2400" b="1" i="1" dirty="0">
                <a:solidFill>
                  <a:srgbClr val="FF0000"/>
                </a:solidFill>
              </a:rPr>
              <a:t>16 or over </a:t>
            </a:r>
            <a:r>
              <a:rPr lang="en-GB" sz="2400" b="1" i="1" dirty="0"/>
              <a:t>who are or have been intimate partners or family members regardless of gender or sexuality.’</a:t>
            </a:r>
            <a:endParaRPr lang="en-GB" sz="2400" dirty="0"/>
          </a:p>
          <a:p>
            <a:r>
              <a:rPr lang="en-GB" dirty="0"/>
              <a:t/>
            </a:r>
            <a:br>
              <a:rPr lang="en-GB" dirty="0"/>
            </a:br>
            <a:r>
              <a:rPr lang="en-GB" b="1" dirty="0"/>
              <a:t>The Home Office (as of 2013) </a:t>
            </a:r>
            <a:endParaRPr lang="en-GB" dirty="0"/>
          </a:p>
        </p:txBody>
      </p:sp>
      <p:pic>
        <p:nvPicPr>
          <p:cNvPr id="4" name="Picture 3">
            <a:extLst>
              <a:ext uri="{FF2B5EF4-FFF2-40B4-BE49-F238E27FC236}">
                <a16:creationId xmlns="" xmlns:lc="http://schemas.openxmlformats.org/drawingml/2006/lockedCanvas" xmlns:a16="http://schemas.microsoft.com/office/drawing/2014/main" id="{0A3F609A-350A-4513-B2C7-B01127E62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906" y="2996952"/>
            <a:ext cx="2566319" cy="307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47113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764704"/>
            <a:ext cx="8208912" cy="5447645"/>
          </a:xfrm>
          <a:prstGeom prst="rect">
            <a:avLst/>
          </a:prstGeom>
        </p:spPr>
        <p:txBody>
          <a:bodyPr wrap="square">
            <a:spAutoFit/>
          </a:bodyPr>
          <a:lstStyle/>
          <a:p>
            <a:r>
              <a:rPr lang="en-GB" sz="2800" b="1" dirty="0" smtClean="0">
                <a:solidFill>
                  <a:srgbClr val="FF0000"/>
                </a:solidFill>
              </a:rPr>
              <a:t>What this means in </a:t>
            </a:r>
            <a:r>
              <a:rPr lang="en-GB" sz="2800" b="1" dirty="0" smtClean="0">
                <a:solidFill>
                  <a:srgbClr val="FF0000"/>
                </a:solidFill>
              </a:rPr>
              <a:t>reality:</a:t>
            </a:r>
          </a:p>
          <a:p>
            <a:endParaRPr lang="en-GB" sz="2000" b="1" dirty="0" smtClean="0"/>
          </a:p>
          <a:p>
            <a:pPr marL="457200" indent="-457200">
              <a:buFont typeface="Arial" panose="020B0604020202020204" pitchFamily="34" charset="0"/>
              <a:buChar char="•"/>
            </a:pPr>
            <a:r>
              <a:rPr lang="en-GB" sz="2000" b="1" dirty="0" smtClean="0"/>
              <a:t>Coercive </a:t>
            </a:r>
            <a:r>
              <a:rPr lang="en-GB" sz="2000" b="1" dirty="0"/>
              <a:t>and controlling behaviour – see later slide</a:t>
            </a:r>
          </a:p>
          <a:p>
            <a:pPr marL="457200" indent="-457200">
              <a:buFont typeface="Arial" panose="020B0604020202020204" pitchFamily="34" charset="0"/>
              <a:buChar char="•"/>
            </a:pPr>
            <a:r>
              <a:rPr lang="en-GB" sz="2000" b="1" dirty="0" smtClean="0"/>
              <a:t>Psychological </a:t>
            </a:r>
            <a:r>
              <a:rPr lang="en-GB" sz="2000" b="1" dirty="0"/>
              <a:t>and emotional </a:t>
            </a:r>
            <a:r>
              <a:rPr lang="en-GB" sz="2000" b="1" dirty="0" smtClean="0"/>
              <a:t>abuse </a:t>
            </a:r>
            <a:r>
              <a:rPr lang="en-GB" sz="2000" dirty="0" smtClean="0"/>
              <a:t>- Shouting, </a:t>
            </a:r>
            <a:r>
              <a:rPr lang="en-GB" sz="2000" dirty="0"/>
              <a:t>name calling, blaming and shaming, isolation, intimidation, threats of violence (to the person and/or family members/pets</a:t>
            </a:r>
            <a:endParaRPr lang="en-GB" sz="2000" dirty="0"/>
          </a:p>
          <a:p>
            <a:pPr marL="457200" indent="-457200">
              <a:buFont typeface="Arial" panose="020B0604020202020204" pitchFamily="34" charset="0"/>
              <a:buChar char="•"/>
            </a:pPr>
            <a:r>
              <a:rPr lang="en-GB" sz="2000" b="1" dirty="0"/>
              <a:t>Physical </a:t>
            </a:r>
            <a:r>
              <a:rPr lang="en-GB" sz="2000" b="1" dirty="0" smtClean="0"/>
              <a:t>abuse - </a:t>
            </a:r>
            <a:r>
              <a:rPr lang="en-GB" sz="2000" dirty="0"/>
              <a:t>Pushing or hair pulling, punching or slapping, biting, kicking, burning, </a:t>
            </a:r>
            <a:r>
              <a:rPr lang="en-GB" sz="2000" dirty="0" smtClean="0"/>
              <a:t>broken </a:t>
            </a:r>
            <a:r>
              <a:rPr lang="en-GB" sz="2000" dirty="0"/>
              <a:t>bones, use of </a:t>
            </a:r>
            <a:r>
              <a:rPr lang="en-GB" sz="2000" dirty="0" smtClean="0"/>
              <a:t>weapons, strangulation </a:t>
            </a:r>
            <a:r>
              <a:rPr lang="en-GB" sz="2000" dirty="0"/>
              <a:t>and choking </a:t>
            </a:r>
            <a:endParaRPr lang="en-GB" sz="2000" dirty="0" smtClean="0"/>
          </a:p>
          <a:p>
            <a:pPr marL="457200" indent="-457200">
              <a:buFont typeface="Arial" panose="020B0604020202020204" pitchFamily="34" charset="0"/>
              <a:buChar char="•"/>
            </a:pPr>
            <a:r>
              <a:rPr lang="en-GB" sz="2000" b="1" dirty="0" smtClean="0"/>
              <a:t>Sexual abuse - </a:t>
            </a:r>
            <a:r>
              <a:rPr lang="en-GB" sz="2000" dirty="0" smtClean="0"/>
              <a:t>Disclosure </a:t>
            </a:r>
            <a:r>
              <a:rPr lang="en-GB" sz="2000" dirty="0"/>
              <a:t>of </a:t>
            </a:r>
            <a:r>
              <a:rPr lang="en-GB" sz="2000" dirty="0" smtClean="0"/>
              <a:t>rape, </a:t>
            </a:r>
            <a:r>
              <a:rPr lang="en-GB" sz="2000" dirty="0"/>
              <a:t>making the victim perform degrading sexual acts, </a:t>
            </a:r>
            <a:r>
              <a:rPr lang="en-GB" sz="2000" dirty="0" smtClean="0"/>
              <a:t>sulking </a:t>
            </a:r>
            <a:r>
              <a:rPr lang="en-GB" sz="2000" dirty="0"/>
              <a:t>or punishing someone for not having sex.</a:t>
            </a:r>
          </a:p>
          <a:p>
            <a:pPr marL="457200" indent="-457200">
              <a:buFont typeface="Arial" panose="020B0604020202020204" pitchFamily="34" charset="0"/>
              <a:buChar char="•"/>
            </a:pPr>
            <a:r>
              <a:rPr lang="en-GB" sz="2000" b="1" dirty="0" smtClean="0"/>
              <a:t>Economic abuse</a:t>
            </a:r>
            <a:r>
              <a:rPr lang="en-GB" sz="2000" dirty="0"/>
              <a:t> Rigidly controlling a victim’s access to </a:t>
            </a:r>
            <a:r>
              <a:rPr lang="en-GB" sz="2000" dirty="0" smtClean="0"/>
              <a:t>resources and money</a:t>
            </a:r>
            <a:endParaRPr lang="en-GB" sz="2000" b="1" dirty="0"/>
          </a:p>
          <a:p>
            <a:pPr marL="457200" indent="-457200">
              <a:buFont typeface="Arial" panose="020B0604020202020204" pitchFamily="34" charset="0"/>
              <a:buChar char="•"/>
            </a:pPr>
            <a:r>
              <a:rPr lang="en-GB" sz="2000" b="1" dirty="0"/>
              <a:t>Honour based </a:t>
            </a:r>
            <a:r>
              <a:rPr lang="en-GB" sz="2000" b="1" dirty="0" smtClean="0"/>
              <a:t>abuse - </a:t>
            </a:r>
            <a:r>
              <a:rPr lang="en-GB" sz="2000" dirty="0" smtClean="0"/>
              <a:t>where </a:t>
            </a:r>
            <a:r>
              <a:rPr lang="en-GB" sz="2000" dirty="0"/>
              <a:t>people are punished for undermining a code of behaviour in their family community as well as female genital mutilation (FGM) and forced </a:t>
            </a:r>
            <a:r>
              <a:rPr lang="en-GB" sz="2000" dirty="0" smtClean="0"/>
              <a:t>marriage</a:t>
            </a:r>
            <a:endParaRPr lang="en-GB" sz="2000" b="1" dirty="0"/>
          </a:p>
        </p:txBody>
      </p:sp>
      <p:pic>
        <p:nvPicPr>
          <p:cNvPr id="4" name="Picture 3"/>
          <p:cNvPicPr/>
          <p:nvPr/>
        </p:nvPicPr>
        <p:blipFill>
          <a:blip r:embed="rId2"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202919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08720"/>
            <a:ext cx="5734852" cy="2031325"/>
          </a:xfrm>
          <a:prstGeom prst="rect">
            <a:avLst/>
          </a:prstGeom>
        </p:spPr>
        <p:txBody>
          <a:bodyPr wrap="square">
            <a:spAutoFit/>
          </a:bodyPr>
          <a:lstStyle/>
          <a:p>
            <a:r>
              <a:rPr lang="en-GB" b="1" dirty="0" smtClean="0"/>
              <a:t>		</a:t>
            </a:r>
            <a:r>
              <a:rPr lang="en-GB" b="1" dirty="0" smtClean="0">
                <a:solidFill>
                  <a:srgbClr val="FF0000"/>
                </a:solidFill>
              </a:rPr>
              <a:t>Who?</a:t>
            </a:r>
          </a:p>
          <a:p>
            <a:endParaRPr lang="en-GB" dirty="0" smtClean="0"/>
          </a:p>
          <a:p>
            <a:r>
              <a:rPr lang="en-GB" dirty="0" smtClean="0"/>
              <a:t>Domestic abuse can affect anyone, although women are disproportionately affected (and research suggests that they are more likely to suffer more serious injury and ongoing assaults than men). Other more ‘hidden victims’……..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5"/>
            <a:ext cx="185873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466" y="3633977"/>
            <a:ext cx="147845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lc="http://schemas.openxmlformats.org/drawingml/2006/lockedCanvas" xmlns:a16="http://schemas.microsoft.com/office/drawing/2014/main" id="{9A352CA4-5691-421F-B311-101A801CD0E2}"/>
              </a:ext>
            </a:extLst>
          </p:cNvPr>
          <p:cNvPicPr>
            <a:picLocks noChangeAspect="1"/>
          </p:cNvPicPr>
          <p:nvPr/>
        </p:nvPicPr>
        <p:blipFill>
          <a:blip r:embed="rId4"/>
          <a:stretch>
            <a:fillRect/>
          </a:stretch>
        </p:blipFill>
        <p:spPr>
          <a:xfrm>
            <a:off x="4381633" y="3408665"/>
            <a:ext cx="1379359" cy="1377440"/>
          </a:xfrm>
          <a:prstGeom prst="rect">
            <a:avLst/>
          </a:prstGeom>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1108" y="2248224"/>
            <a:ext cx="1292615" cy="118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24" y="5301209"/>
            <a:ext cx="2584178" cy="13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8280" y="3645024"/>
            <a:ext cx="220662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696" y="5042820"/>
            <a:ext cx="1742375" cy="157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5085184"/>
            <a:ext cx="1974850" cy="15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10"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367383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4824536" cy="5693866"/>
          </a:xfrm>
          <a:prstGeom prst="rect">
            <a:avLst/>
          </a:prstGeom>
        </p:spPr>
        <p:txBody>
          <a:bodyPr wrap="square">
            <a:spAutoFit/>
          </a:bodyPr>
          <a:lstStyle/>
          <a:p>
            <a:endParaRPr lang="en-GB" dirty="0" smtClean="0"/>
          </a:p>
          <a:p>
            <a:pPr lvl="3"/>
            <a:r>
              <a:rPr lang="en-GB" sz="2800" b="1" dirty="0" smtClean="0">
                <a:solidFill>
                  <a:srgbClr val="FF0000"/>
                </a:solidFill>
              </a:rPr>
              <a:t>Children</a:t>
            </a:r>
          </a:p>
          <a:p>
            <a:pPr lvl="3"/>
            <a:endParaRPr lang="en-GB" sz="2800" b="1" dirty="0" smtClean="0"/>
          </a:p>
          <a:p>
            <a:r>
              <a:rPr lang="en-GB" dirty="0" smtClean="0"/>
              <a:t>Domestic </a:t>
            </a:r>
            <a:r>
              <a:rPr lang="en-GB" dirty="0"/>
              <a:t>violence can impact on children immensely. Statistics show that</a:t>
            </a:r>
            <a:r>
              <a:rPr lang="en-GB" dirty="0" smtClean="0"/>
              <a:t>:</a:t>
            </a:r>
          </a:p>
          <a:p>
            <a:pPr marL="342900" indent="-342900">
              <a:buFont typeface="Arial" panose="020B0604020202020204" pitchFamily="34" charset="0"/>
              <a:buChar char="•"/>
            </a:pPr>
            <a:r>
              <a:rPr lang="en-GB" b="1" dirty="0"/>
              <a:t>62% of children exposed to domestic abuse were directly harmed (physical/emotional abuse &amp; neglect)</a:t>
            </a:r>
          </a:p>
          <a:p>
            <a:endParaRPr lang="en-GB" b="1" dirty="0"/>
          </a:p>
          <a:p>
            <a:pPr marL="342900" indent="-342900">
              <a:buFont typeface="Arial" panose="020B0604020202020204" pitchFamily="34" charset="0"/>
              <a:buChar char="•"/>
            </a:pPr>
            <a:r>
              <a:rPr lang="en-GB" b="1" dirty="0"/>
              <a:t>52% had behavioural problems</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39% had difficulties at school</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60% felt they were to blame</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25% exhibited abusive behaviour towards victim and siblings</a:t>
            </a:r>
          </a:p>
          <a:p>
            <a:endParaRPr lang="en-GB" dirty="0"/>
          </a:p>
          <a:p>
            <a:endParaRPr lang="en-GB" sz="2000" dirty="0"/>
          </a:p>
        </p:txBody>
      </p:sp>
      <p:pic>
        <p:nvPicPr>
          <p:cNvPr id="3" name="Picture 2">
            <a:extLst>
              <a:ext uri="{FF2B5EF4-FFF2-40B4-BE49-F238E27FC236}">
                <a16:creationId xmlns="" xmlns:lc="http://schemas.openxmlformats.org/drawingml/2006/lockedCanvas" xmlns:a16="http://schemas.microsoft.com/office/drawing/2014/main" id="{CDA9FD16-6246-4438-9F5B-5FCD8087CE83}"/>
              </a:ext>
            </a:extLst>
          </p:cNvPr>
          <p:cNvPicPr>
            <a:picLocks noChangeAspect="1"/>
          </p:cNvPicPr>
          <p:nvPr/>
        </p:nvPicPr>
        <p:blipFill>
          <a:blip r:embed="rId2"/>
          <a:stretch>
            <a:fillRect/>
          </a:stretch>
        </p:blipFill>
        <p:spPr>
          <a:xfrm>
            <a:off x="5796137" y="2420888"/>
            <a:ext cx="3108390" cy="3448504"/>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rcRect l="2" t="8121" r="82391" b="72391"/>
          <a:stretch>
            <a:fillRect/>
          </a:stretch>
        </p:blipFill>
        <p:spPr bwMode="auto">
          <a:xfrm>
            <a:off x="5746017" y="654504"/>
            <a:ext cx="2386965" cy="594995"/>
          </a:xfrm>
          <a:prstGeom prst="rect">
            <a:avLst/>
          </a:prstGeom>
          <a:noFill/>
          <a:ln>
            <a:noFill/>
          </a:ln>
        </p:spPr>
      </p:pic>
    </p:spTree>
    <p:extLst>
      <p:ext uri="{BB962C8B-B14F-4D97-AF65-F5344CB8AC3E}">
        <p14:creationId xmlns:p14="http://schemas.microsoft.com/office/powerpoint/2010/main" val="49787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692696"/>
            <a:ext cx="7488832" cy="5786199"/>
          </a:xfrm>
          <a:prstGeom prst="rect">
            <a:avLst/>
          </a:prstGeom>
        </p:spPr>
        <p:txBody>
          <a:bodyPr wrap="square">
            <a:spAutoFit/>
          </a:bodyPr>
          <a:lstStyle/>
          <a:p>
            <a:pPr lvl="2"/>
            <a:r>
              <a:rPr lang="en-GB" sz="2800" b="1" dirty="0" smtClean="0">
                <a:solidFill>
                  <a:srgbClr val="FF0000"/>
                </a:solidFill>
              </a:rPr>
              <a:t>Coercive Control</a:t>
            </a:r>
          </a:p>
          <a:p>
            <a:r>
              <a:rPr lang="en-GB" altLang="en-US" dirty="0" smtClean="0"/>
              <a:t>This is controlling </a:t>
            </a:r>
            <a:r>
              <a:rPr lang="en-GB" altLang="en-US" dirty="0"/>
              <a:t>behaviour and is part of the psychological violence that is almost always present in relationships where domestic abuse is a feature.  </a:t>
            </a:r>
          </a:p>
          <a:p>
            <a:r>
              <a:rPr lang="en-GB" dirty="0" smtClean="0"/>
              <a:t>It is:</a:t>
            </a:r>
            <a:endParaRPr lang="en-GB" dirty="0" smtClean="0"/>
          </a:p>
          <a:p>
            <a:pPr marL="457200" indent="-457200">
              <a:buFont typeface="Arial" panose="020B0604020202020204" pitchFamily="34" charset="0"/>
              <a:buChar char="•"/>
            </a:pPr>
            <a:r>
              <a:rPr lang="en-GB" dirty="0" smtClean="0"/>
              <a:t>Isolating </a:t>
            </a:r>
            <a:r>
              <a:rPr lang="en-GB" dirty="0"/>
              <a:t>a person from their friends and family</a:t>
            </a:r>
          </a:p>
          <a:p>
            <a:pPr marL="457200" indent="-457200">
              <a:buFont typeface="Arial" panose="020B0604020202020204" pitchFamily="34" charset="0"/>
              <a:buChar char="•"/>
            </a:pPr>
            <a:r>
              <a:rPr lang="en-GB" dirty="0"/>
              <a:t>Controlling what they do, where they go, who they can see, what they wear and when they sleep</a:t>
            </a:r>
          </a:p>
          <a:p>
            <a:pPr marL="457200" indent="-457200">
              <a:buFont typeface="Arial" panose="020B0604020202020204" pitchFamily="34" charset="0"/>
              <a:buChar char="•"/>
            </a:pPr>
            <a:r>
              <a:rPr lang="en-GB" dirty="0"/>
              <a:t>Repeatedly putting them down, such as telling them they are worthless</a:t>
            </a:r>
          </a:p>
          <a:p>
            <a:pPr marL="457200" indent="-457200">
              <a:buFont typeface="Arial" panose="020B0604020202020204" pitchFamily="34" charset="0"/>
              <a:buChar char="•"/>
            </a:pPr>
            <a:r>
              <a:rPr lang="en-GB" dirty="0"/>
              <a:t>Enforcing rules and activity which humiliate, degrade or dehumanise the victim</a:t>
            </a:r>
          </a:p>
          <a:p>
            <a:pPr marL="457200" indent="-457200">
              <a:buFont typeface="Arial" panose="020B0604020202020204" pitchFamily="34" charset="0"/>
              <a:buChar char="•"/>
            </a:pPr>
            <a:r>
              <a:rPr lang="en-GB" dirty="0"/>
              <a:t>Financial abuse</a:t>
            </a:r>
          </a:p>
          <a:p>
            <a:pPr marL="457200" indent="-457200">
              <a:buFont typeface="Arial" panose="020B0604020202020204" pitchFamily="34" charset="0"/>
              <a:buChar char="•"/>
            </a:pPr>
            <a:r>
              <a:rPr lang="en-GB" dirty="0"/>
              <a:t>Threats to reveal or publish private information – controlling social </a:t>
            </a:r>
            <a:r>
              <a:rPr lang="en-GB" dirty="0" smtClean="0"/>
              <a:t>media</a:t>
            </a:r>
          </a:p>
          <a:p>
            <a:endParaRPr lang="en-GB" altLang="en-US" dirty="0"/>
          </a:p>
          <a:p>
            <a:r>
              <a:rPr lang="en-GB" altLang="en-US" dirty="0" smtClean="0"/>
              <a:t>Victims may feel </a:t>
            </a:r>
            <a:r>
              <a:rPr lang="en-GB" altLang="en-US" dirty="0"/>
              <a:t>intense anxiety, depression, isolation, a lack of perspective on reality, distorted perception of acceptable behaviour, fear, low confidence and self-esteem and a wide range of physical and mental health problems. </a:t>
            </a:r>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l="2" t="8121" r="82391" b="72391"/>
          <a:stretch>
            <a:fillRect/>
          </a:stretch>
        </p:blipFill>
        <p:spPr bwMode="auto">
          <a:xfrm>
            <a:off x="5746017" y="395198"/>
            <a:ext cx="2386965" cy="594995"/>
          </a:xfrm>
          <a:prstGeom prst="rect">
            <a:avLst/>
          </a:prstGeom>
          <a:noFill/>
          <a:ln>
            <a:noFill/>
          </a:ln>
        </p:spPr>
      </p:pic>
    </p:spTree>
    <p:extLst>
      <p:ext uri="{BB962C8B-B14F-4D97-AF65-F5344CB8AC3E}">
        <p14:creationId xmlns:p14="http://schemas.microsoft.com/office/powerpoint/2010/main" val="381906404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129</TotalTime>
  <Words>1032</Words>
  <Application>Microsoft Office PowerPoint</Application>
  <PresentationFormat>On-screen Show (4:3)</PresentationFormat>
  <Paragraphs>146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Safeguarding Team</vt:lpstr>
      <vt:lpstr>PowerPoint Presentation</vt:lpstr>
      <vt:lpstr>PowerPoint Presentation</vt:lpstr>
    </vt:vector>
  </TitlesOfParts>
  <Company>Calderdale &amp; Huddersfield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Shahena.Asif</dc:creator>
  <cp:lastModifiedBy>gwen.clyde-evans</cp:lastModifiedBy>
  <cp:revision>42</cp:revision>
  <dcterms:created xsi:type="dcterms:W3CDTF">2020-04-02T10:56:29Z</dcterms:created>
  <dcterms:modified xsi:type="dcterms:W3CDTF">2020-04-02T13:40:18Z</dcterms:modified>
</cp:coreProperties>
</file>